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2"/>
  </p:notesMasterIdLst>
  <p:sldIdLst>
    <p:sldId id="304" r:id="rId2"/>
    <p:sldId id="270" r:id="rId3"/>
    <p:sldId id="291" r:id="rId4"/>
    <p:sldId id="317" r:id="rId5"/>
    <p:sldId id="300" r:id="rId6"/>
    <p:sldId id="315" r:id="rId7"/>
    <p:sldId id="273" r:id="rId8"/>
    <p:sldId id="286" r:id="rId9"/>
    <p:sldId id="308" r:id="rId10"/>
    <p:sldId id="309" r:id="rId11"/>
    <p:sldId id="311" r:id="rId12"/>
    <p:sldId id="313" r:id="rId13"/>
    <p:sldId id="275" r:id="rId14"/>
    <p:sldId id="293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8" r:id="rId25"/>
    <p:sldId id="276" r:id="rId26"/>
    <p:sldId id="277" r:id="rId27"/>
    <p:sldId id="278" r:id="rId28"/>
    <p:sldId id="301" r:id="rId29"/>
    <p:sldId id="302" r:id="rId30"/>
    <p:sldId id="318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FFF"/>
    <a:srgbClr val="E1FFFF"/>
    <a:srgbClr val="D1FF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3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06254013686721E-2"/>
          <c:y val="0"/>
          <c:w val="0.94289374598631326"/>
          <c:h val="0.81631374093513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mulheres entre 25 e 64 anos com exame em dia para detecção precoce do câncer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t-BR" sz="1600" b="1"/>
                      <a:t>16,6%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pt-BR" sz="1600" b="1"/>
                      <a:t>29,3%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pt-BR" sz="1600" b="1"/>
                      <a:t>41,9%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0.16624685138539089</c:v>
                </c:pt>
                <c:pt idx="1">
                  <c:v>0.29345088161209137</c:v>
                </c:pt>
                <c:pt idx="2">
                  <c:v>0.41939546599496308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589861664"/>
        <c:axId val="-589868192"/>
      </c:barChart>
      <c:catAx>
        <c:axId val="-589861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589868192"/>
        <c:crosses val="autoZero"/>
        <c:auto val="1"/>
        <c:lblAlgn val="ctr"/>
        <c:lblOffset val="100"/>
        <c:noMultiLvlLbl val="0"/>
      </c:catAx>
      <c:valAx>
        <c:axId val="-58986819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5898616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1.1592895836918084E-2"/>
          <c:y val="2.3133019598585644E-2"/>
          <c:w val="0.93623907289695052"/>
          <c:h val="0.798831254275965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Indicadores!$C$10</c:f>
              <c:strCache>
                <c:ptCount val="1"/>
                <c:pt idx="0">
                  <c:v>Proporção de mulheres entre 50 e 69 anos com exame em dia para detecção precoce de câncer de mama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sz="1600" b="1"/>
                      <a:t>3,7%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sz="1600" b="1"/>
                      <a:t>8,0%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ES" sz="1600" b="1"/>
                      <a:t>15,3%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Indicadores!$D$9:$F$9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Indicadores!$D$10:$F$10</c:f>
              <c:numCache>
                <c:formatCode>0.0%</c:formatCode>
                <c:ptCount val="3"/>
                <c:pt idx="0">
                  <c:v>3.6809815950920338E-2</c:v>
                </c:pt>
                <c:pt idx="1">
                  <c:v>7.9754601226993987E-2</c:v>
                </c:pt>
                <c:pt idx="2">
                  <c:v>0.15337423312883441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589874176"/>
        <c:axId val="-589867104"/>
      </c:barChart>
      <c:catAx>
        <c:axId val="-58987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589867104"/>
        <c:crosses val="autoZero"/>
        <c:auto val="1"/>
        <c:lblAlgn val="ctr"/>
        <c:lblOffset val="100"/>
        <c:noMultiLvlLbl val="0"/>
      </c:catAx>
      <c:valAx>
        <c:axId val="-589867104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58987417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mulheres com amostras satisfatórias do exame citopatológico de colo de útero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sz="1600" b="1"/>
                      <a:t>51,5%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sz="1600" b="1"/>
                      <a:t>44,2%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ES" sz="1600" b="1"/>
                      <a:t>58,9%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0.51515151515151514</c:v>
                </c:pt>
                <c:pt idx="1">
                  <c:v>0.44206008583690987</c:v>
                </c:pt>
                <c:pt idx="2">
                  <c:v>0.58858858858858853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589873088"/>
        <c:axId val="-589875808"/>
      </c:barChart>
      <c:catAx>
        <c:axId val="-589873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589875808"/>
        <c:crosses val="autoZero"/>
        <c:auto val="1"/>
        <c:lblAlgn val="ctr"/>
        <c:lblOffset val="100"/>
        <c:noMultiLvlLbl val="0"/>
      </c:catAx>
      <c:valAx>
        <c:axId val="-589875808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5898730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Indicadores!$C$42</c:f>
              <c:strCache>
                <c:ptCount val="1"/>
                <c:pt idx="0">
                  <c:v>Proporção de mulheres com registro adequado do exame citopatológico de colo de útero.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sz="1600" b="1"/>
                      <a:t>51,5%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sz="1600" b="1"/>
                      <a:t>44,2%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ES" sz="1600" b="1"/>
                      <a:t>58,9%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Indicadores!$D$41:$F$41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Indicadores!$D$42:$F$42</c:f>
              <c:numCache>
                <c:formatCode>0.0%</c:formatCode>
                <c:ptCount val="3"/>
                <c:pt idx="0">
                  <c:v>0.51515151515151514</c:v>
                </c:pt>
                <c:pt idx="1">
                  <c:v>0.44206008583690987</c:v>
                </c:pt>
                <c:pt idx="2">
                  <c:v>0.58858858858858853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308181104"/>
        <c:axId val="-308179472"/>
      </c:barChart>
      <c:catAx>
        <c:axId val="-30818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08179472"/>
        <c:crosses val="autoZero"/>
        <c:auto val="1"/>
        <c:lblAlgn val="ctr"/>
        <c:lblOffset val="100"/>
        <c:noMultiLvlLbl val="0"/>
      </c:catAx>
      <c:valAx>
        <c:axId val="-308179472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3081811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Indicadores!$C$47</c:f>
              <c:strCache>
                <c:ptCount val="1"/>
                <c:pt idx="0">
                  <c:v>Proporção de mulheres com registro adequado da mamografia.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s-ES" sz="1600" b="1"/>
                      <a:t>25,0%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s-ES" sz="1600" b="1"/>
                      <a:t>27,1%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s-ES" sz="1600" b="1"/>
                      <a:t>31,6%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lang="en-US"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Indicadores!$D$46:$F$46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Indicadores!$D$47:$F$47</c:f>
              <c:numCache>
                <c:formatCode>0.0%</c:formatCode>
                <c:ptCount val="3"/>
                <c:pt idx="0">
                  <c:v>0.25</c:v>
                </c:pt>
                <c:pt idx="1">
                  <c:v>0.27083333333333326</c:v>
                </c:pt>
                <c:pt idx="2">
                  <c:v>0.31645569620253189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-308180560"/>
        <c:axId val="-308171856"/>
      </c:barChart>
      <c:catAx>
        <c:axId val="-308180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ES"/>
          </a:p>
        </c:txPr>
        <c:crossAx val="-308171856"/>
        <c:crosses val="autoZero"/>
        <c:auto val="1"/>
        <c:lblAlgn val="ctr"/>
        <c:lblOffset val="100"/>
        <c:noMultiLvlLbl val="0"/>
      </c:catAx>
      <c:valAx>
        <c:axId val="-308171856"/>
        <c:scaling>
          <c:orientation val="minMax"/>
          <c:max val="1"/>
          <c:min val="0"/>
        </c:scaling>
        <c:delete val="1"/>
        <c:axPos val="l"/>
        <c:numFmt formatCode="0.0%" sourceLinked="1"/>
        <c:majorTickMark val="out"/>
        <c:minorTickMark val="none"/>
        <c:tickLblPos val="nextTo"/>
        <c:crossAx val="-30818056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E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7C1FE-5422-4F0A-865E-DF828B939F68}" type="datetimeFigureOut">
              <a:rPr lang="es-ES" smtClean="0"/>
              <a:t>30/03/2016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A4150-31EF-41D6-83ED-3CE05344B5E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262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err="1" smtClean="0"/>
              <a:t>População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150-31EF-41D6-83ED-3CE05344B5E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319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Duas ESF completas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150-31EF-41D6-83ED-3CE05344B5E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1362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150-31EF-41D6-83ED-3CE05344B5E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541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A4150-31EF-41D6-83ED-3CE05344B5E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926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Divisa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ivisa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ector reto 10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ivisa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ector reto 14"/>
          <p:cNvCxnSpPr/>
          <p:nvPr/>
        </p:nvCxnSpPr>
        <p:spPr>
          <a:xfrm>
            <a:off x="-12315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FB3114-14C8-42E5-B32A-6B5AC6BF346B}" type="datetimeFigureOut">
              <a:rPr lang="es-ES" smtClean="0"/>
              <a:pPr/>
              <a:t>30/03/2016</a:t>
            </a:fld>
            <a:endParaRPr lang="es-ES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BBA3110-5186-427D-AE67-5652FF8F9F0B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5" t="18695" r="19223" b="18871"/>
          <a:stretch/>
        </p:blipFill>
        <p:spPr bwMode="auto">
          <a:xfrm>
            <a:off x="475150" y="217247"/>
            <a:ext cx="1104900" cy="1120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2514678" y="353290"/>
            <a:ext cx="7406640" cy="1568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pt-BR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Aberta do SUS - UNASUS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Especialização em Saúde da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Trabalho de Conclusão de Curso</a:t>
            </a:r>
          </a:p>
          <a:p>
            <a:pPr algn="ctr"/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Turma 9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pt-BR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8970" y="2759586"/>
            <a:ext cx="10218057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Melhoria do programa de prevenção do câncer do colo do útero e câncer de mama na UBS/ESF Padre Teodoro, Envira/AM.</a:t>
            </a:r>
            <a:endParaRPr lang="es-ES" sz="2400" dirty="0">
              <a:solidFill>
                <a:schemeClr val="accent1">
                  <a:lumMod val="7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92680" y="4717610"/>
            <a:ext cx="673502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Luisa Tamara Hernández</a:t>
            </a:r>
            <a:endParaRPr lang="pt-BR" b="1" dirty="0">
              <a:solidFill>
                <a:schemeClr val="accent1">
                  <a:lumMod val="75000"/>
                </a:schemeClr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</a:pPr>
            <a:r>
              <a:rPr lang="pt-BR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Orientadora: Catiuscie cabreira da Silva</a:t>
            </a:r>
            <a:endParaRPr lang="pt-BR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indent="540385" algn="ctr">
              <a:lnSpc>
                <a:spcPct val="150000"/>
              </a:lnSpc>
            </a:pPr>
            <a:endParaRPr lang="pt-BR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pPr indent="540385" algn="ctr">
              <a:lnSpc>
                <a:spcPct val="150000"/>
              </a:lnSpc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2016</a:t>
            </a: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endParaRPr lang="pt-BR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m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919" y="-1"/>
            <a:ext cx="2273644" cy="1554636"/>
          </a:xfrm>
          <a:prstGeom prst="rect">
            <a:avLst/>
          </a:prstGeom>
        </p:spPr>
      </p:pic>
      <p:pic>
        <p:nvPicPr>
          <p:cNvPr id="10" name="Image1" descr="http://dms.ufpel.edu.br/aquares/images/stories/logos/unasus-ufp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48" y="248680"/>
            <a:ext cx="118586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26865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Intervenção realizada em </a:t>
            </a:r>
            <a:r>
              <a:rPr lang="pt-BR" b="1" dirty="0" smtClean="0"/>
              <a:t>12 semanas</a:t>
            </a:r>
          </a:p>
          <a:p>
            <a:endParaRPr lang="pt-BR" dirty="0"/>
          </a:p>
          <a:p>
            <a:r>
              <a:rPr lang="pt-BR" dirty="0" smtClean="0"/>
              <a:t>Protocolo adotado: </a:t>
            </a:r>
            <a:r>
              <a:rPr lang="pt-BR" dirty="0"/>
              <a:t>Caderno de Atenção Básica para o Controle dos cânceres do colo do útero e da mama / Ministério da Saúde, </a:t>
            </a:r>
            <a:r>
              <a:rPr lang="pt-BR" dirty="0" smtClean="0"/>
              <a:t>2013</a:t>
            </a:r>
            <a:endParaRPr lang="es-ES" dirty="0"/>
          </a:p>
          <a:p>
            <a:endParaRPr lang="pt-BR" dirty="0" smtClean="0"/>
          </a:p>
          <a:p>
            <a:r>
              <a:rPr lang="pt-BR" b="1" dirty="0" smtClean="0"/>
              <a:t>População alvo:</a:t>
            </a:r>
          </a:p>
          <a:p>
            <a:pPr marL="109728" indent="0">
              <a:buNone/>
            </a:pPr>
            <a:r>
              <a:rPr lang="pt-BR" dirty="0"/>
              <a:t> </a:t>
            </a:r>
            <a:r>
              <a:rPr lang="pt-BR" dirty="0" smtClean="0"/>
              <a:t> 794 </a:t>
            </a:r>
            <a:r>
              <a:rPr lang="pt-BR" dirty="0"/>
              <a:t>mulheres </a:t>
            </a:r>
            <a:r>
              <a:rPr lang="pt-BR" dirty="0" smtClean="0"/>
              <a:t>entre </a:t>
            </a:r>
            <a:r>
              <a:rPr lang="pt-BR" dirty="0"/>
              <a:t>25 e 64 anos para a prevenção do CCU </a:t>
            </a:r>
            <a:endParaRPr lang="pt-BR" dirty="0" smtClean="0"/>
          </a:p>
          <a:p>
            <a:pPr marL="109728" indent="0">
              <a:buNone/>
            </a:pPr>
            <a:r>
              <a:rPr lang="pt-BR" dirty="0" smtClean="0"/>
              <a:t>  163 mulheres entre </a:t>
            </a:r>
            <a:r>
              <a:rPr lang="pt-BR" dirty="0"/>
              <a:t>50 e 69 anos para a prevenção do </a:t>
            </a:r>
            <a:r>
              <a:rPr lang="pt-BR" dirty="0" smtClean="0"/>
              <a:t>CM </a:t>
            </a:r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0" dirty="0" err="1" smtClean="0"/>
              <a:t>Metodologia</a:t>
            </a:r>
            <a:endParaRPr lang="es-ES" sz="3600" b="0" dirty="0"/>
          </a:p>
        </p:txBody>
      </p:sp>
    </p:spTree>
    <p:extLst>
      <p:ext uri="{BB962C8B-B14F-4D97-AF65-F5344CB8AC3E}">
        <p14:creationId xmlns:p14="http://schemas.microsoft.com/office/powerpoint/2010/main" val="2710662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0" dirty="0" err="1" smtClean="0"/>
              <a:t>Ações</a:t>
            </a:r>
            <a:r>
              <a:rPr lang="es-ES" sz="3600" b="0" dirty="0" smtClean="0"/>
              <a:t> </a:t>
            </a:r>
            <a:endParaRPr lang="es-ES" sz="3600" b="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endParaRPr lang="es-ES" dirty="0" smtClean="0"/>
          </a:p>
          <a:p>
            <a:r>
              <a:rPr lang="es-ES" dirty="0" smtClean="0"/>
              <a:t>Capacitação </a:t>
            </a:r>
            <a:r>
              <a:rPr lang="es-ES" dirty="0"/>
              <a:t>da equipe sobre protocolo</a:t>
            </a:r>
          </a:p>
          <a:p>
            <a:endParaRPr lang="es-ES" dirty="0"/>
          </a:p>
          <a:p>
            <a:r>
              <a:rPr lang="es-ES" dirty="0"/>
              <a:t>Atendimento </a:t>
            </a:r>
            <a:r>
              <a:rPr lang="es-ES" dirty="0" smtClean="0"/>
              <a:t>clínico</a:t>
            </a:r>
            <a:endParaRPr lang="es-ES" dirty="0"/>
          </a:p>
          <a:p>
            <a:endParaRPr lang="es-ES" dirty="0"/>
          </a:p>
          <a:p>
            <a:r>
              <a:rPr lang="es-ES" dirty="0"/>
              <a:t>Visitas </a:t>
            </a:r>
            <a:r>
              <a:rPr lang="es-ES" dirty="0" smtClean="0"/>
              <a:t>domiciliares</a:t>
            </a:r>
          </a:p>
          <a:p>
            <a:endParaRPr lang="es-ES" dirty="0" smtClean="0"/>
          </a:p>
          <a:p>
            <a:r>
              <a:rPr lang="es-ES" dirty="0" err="1" smtClean="0"/>
              <a:t>Criação</a:t>
            </a:r>
            <a:r>
              <a:rPr lang="es-ES" dirty="0" smtClean="0"/>
              <a:t> dos registros</a:t>
            </a:r>
            <a:endParaRPr lang="es-ES" dirty="0" smtClean="0"/>
          </a:p>
          <a:p>
            <a:pPr marL="109728" indent="0">
              <a:buNone/>
            </a:pPr>
            <a:endParaRPr lang="es-ES" dirty="0"/>
          </a:p>
          <a:p>
            <a:r>
              <a:rPr lang="es-ES" dirty="0" err="1" smtClean="0"/>
              <a:t>Reunião</a:t>
            </a:r>
            <a:r>
              <a:rPr lang="es-ES" dirty="0" smtClean="0"/>
              <a:t> da equipe</a:t>
            </a:r>
            <a:endParaRPr lang="es-E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Identificação </a:t>
            </a:r>
            <a:r>
              <a:rPr lang="es-ES" dirty="0"/>
              <a:t>das </a:t>
            </a:r>
            <a:r>
              <a:rPr lang="es-ES" dirty="0" smtClean="0"/>
              <a:t>faltosas na procura dos resultados</a:t>
            </a:r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/>
              <a:t>Busca </a:t>
            </a:r>
            <a:r>
              <a:rPr lang="es-ES" dirty="0" err="1" smtClean="0"/>
              <a:t>ativa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  <a:p>
            <a:r>
              <a:rPr lang="es-ES" dirty="0" err="1"/>
              <a:t>Atividades</a:t>
            </a:r>
            <a:r>
              <a:rPr lang="es-ES" dirty="0"/>
              <a:t> </a:t>
            </a:r>
            <a:r>
              <a:rPr lang="es-ES" dirty="0" smtClean="0"/>
              <a:t>educativas</a:t>
            </a:r>
          </a:p>
          <a:p>
            <a:endParaRPr lang="es-ES" dirty="0"/>
          </a:p>
          <a:p>
            <a:endParaRPr lang="es-ES" dirty="0"/>
          </a:p>
          <a:p>
            <a:r>
              <a:rPr lang="es-ES" dirty="0" err="1"/>
              <a:t>Monitoramento</a:t>
            </a:r>
            <a:r>
              <a:rPr lang="es-ES" dirty="0"/>
              <a:t> e </a:t>
            </a:r>
            <a:r>
              <a:rPr lang="es-ES" dirty="0" err="1" smtClean="0"/>
              <a:t>Avaliação</a:t>
            </a:r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881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40228" y="1983694"/>
            <a:ext cx="10972800" cy="3589792"/>
          </a:xfrm>
        </p:spPr>
        <p:txBody>
          <a:bodyPr>
            <a:normAutofit/>
          </a:bodyPr>
          <a:lstStyle/>
          <a:p>
            <a:r>
              <a:rPr lang="pt-BR" sz="2400" dirty="0" smtClean="0"/>
              <a:t>Registro da realização e resultados do exame CP e da Mamografia</a:t>
            </a:r>
          </a:p>
          <a:p>
            <a:endParaRPr lang="pt-BR" sz="2400" dirty="0"/>
          </a:p>
          <a:p>
            <a:r>
              <a:rPr lang="pt-BR" sz="2400" dirty="0" smtClean="0"/>
              <a:t>Ficha </a:t>
            </a:r>
            <a:r>
              <a:rPr lang="pt-BR" sz="2400" dirty="0"/>
              <a:t>Espelho </a:t>
            </a:r>
            <a:endParaRPr lang="pt-BR" sz="2400" dirty="0" smtClean="0"/>
          </a:p>
          <a:p>
            <a:endParaRPr lang="pt-BR" sz="2400" dirty="0"/>
          </a:p>
          <a:p>
            <a:r>
              <a:rPr lang="pt-BR" sz="2400" dirty="0"/>
              <a:t>Planilha </a:t>
            </a:r>
            <a:r>
              <a:rPr lang="pt-BR" sz="2400" dirty="0" smtClean="0"/>
              <a:t>de coleta </a:t>
            </a:r>
            <a:r>
              <a:rPr lang="pt-BR" sz="2400" dirty="0"/>
              <a:t>de </a:t>
            </a:r>
            <a:r>
              <a:rPr lang="pt-BR" sz="2400" dirty="0" smtClean="0"/>
              <a:t>dados</a:t>
            </a:r>
          </a:p>
          <a:p>
            <a:endParaRPr lang="pt-BR" sz="2400" dirty="0"/>
          </a:p>
          <a:p>
            <a:endParaRPr lang="pt-BR" sz="2400" dirty="0"/>
          </a:p>
          <a:p>
            <a:endParaRPr lang="pt-BR" sz="2400" dirty="0"/>
          </a:p>
          <a:p>
            <a:endParaRPr lang="es-E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0" dirty="0" smtClean="0"/>
              <a:t>Logística</a:t>
            </a:r>
            <a:endParaRPr lang="es-ES" sz="4000" b="0" dirty="0"/>
          </a:p>
        </p:txBody>
      </p:sp>
    </p:spTree>
    <p:extLst>
      <p:ext uri="{BB962C8B-B14F-4D97-AF65-F5344CB8AC3E}">
        <p14:creationId xmlns:p14="http://schemas.microsoft.com/office/powerpoint/2010/main" val="38620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381829" y="1157516"/>
            <a:ext cx="14717486" cy="1829761"/>
          </a:xfrm>
        </p:spPr>
        <p:txBody>
          <a:bodyPr>
            <a:normAutofit/>
          </a:bodyPr>
          <a:lstStyle/>
          <a:p>
            <a:r>
              <a:rPr lang="es-ES" sz="4400" b="0" dirty="0" smtClean="0">
                <a:solidFill>
                  <a:schemeClr val="accent1">
                    <a:lumMod val="75000"/>
                  </a:schemeClr>
                </a:solidFill>
              </a:rPr>
              <a:t>OBJETIVOS – </a:t>
            </a:r>
            <a:r>
              <a:rPr lang="es-ES" sz="4400" b="0" dirty="0">
                <a:solidFill>
                  <a:schemeClr val="accent1">
                    <a:lumMod val="75000"/>
                  </a:schemeClr>
                </a:solidFill>
              </a:rPr>
              <a:t>METAS </a:t>
            </a:r>
            <a:r>
              <a:rPr lang="es-ES" sz="4400" b="0" dirty="0" smtClean="0">
                <a:solidFill>
                  <a:schemeClr val="accent1">
                    <a:lumMod val="75000"/>
                  </a:schemeClr>
                </a:solidFill>
              </a:rPr>
              <a:t>– RESULTADOS</a:t>
            </a:r>
            <a:endParaRPr lang="es-ES" sz="4400" b="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3583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 1.1 Ampliar a cobertura de detecção precoce do CM das mulheres na </a:t>
            </a:r>
          </a:p>
          <a:p>
            <a:pPr marL="109728" indent="0">
              <a:buNone/>
            </a:pPr>
            <a:r>
              <a:rPr lang="pt-BR" sz="2400" dirty="0" smtClean="0"/>
              <a:t>                  faixa </a:t>
            </a:r>
            <a:r>
              <a:rPr lang="pt-BR" sz="2400" dirty="0"/>
              <a:t>etária entre </a:t>
            </a:r>
            <a:r>
              <a:rPr lang="pt-BR" sz="2400" dirty="0" smtClean="0"/>
              <a:t>25 </a:t>
            </a:r>
            <a:r>
              <a:rPr lang="pt-BR" sz="2400" dirty="0"/>
              <a:t>e </a:t>
            </a:r>
            <a:r>
              <a:rPr lang="pt-BR" sz="2400" dirty="0" smtClean="0"/>
              <a:t>64 </a:t>
            </a:r>
            <a:r>
              <a:rPr lang="pt-BR" sz="2400" dirty="0"/>
              <a:t>anos de idade para </a:t>
            </a:r>
            <a:r>
              <a:rPr lang="pt-BR" sz="2400" dirty="0" smtClean="0"/>
              <a:t>70</a:t>
            </a:r>
            <a:r>
              <a:rPr lang="pt-BR" sz="2400" dirty="0"/>
              <a:t>%.</a:t>
            </a:r>
            <a:endParaRPr lang="es-ES" sz="2400" dirty="0"/>
          </a:p>
          <a:p>
            <a:endParaRPr lang="es-ES" sz="2800" dirty="0"/>
          </a:p>
          <a:p>
            <a:endParaRPr lang="es-E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b="0" dirty="0" smtClean="0">
                <a:cs typeface="Arial" pitchFamily="34" charset="0"/>
              </a:rPr>
              <a:t>Objetivo 1. </a:t>
            </a:r>
            <a:r>
              <a:rPr lang="pt-BR" sz="3600" b="0" dirty="0">
                <a:cs typeface="Arial" pitchFamily="34" charset="0"/>
              </a:rPr>
              <a:t>Ampliar a cobertura de detecção </a:t>
            </a:r>
            <a:r>
              <a:rPr lang="pt-BR" sz="3600" b="0" dirty="0" smtClean="0">
                <a:cs typeface="Arial" pitchFamily="34" charset="0"/>
              </a:rPr>
              <a:t>precoce</a:t>
            </a:r>
            <a:br>
              <a:rPr lang="pt-BR" sz="3600" b="0" dirty="0" smtClean="0">
                <a:cs typeface="Arial" pitchFamily="34" charset="0"/>
              </a:rPr>
            </a:br>
            <a:r>
              <a:rPr lang="pt-BR" sz="3600" b="0" dirty="0">
                <a:cs typeface="Arial" pitchFamily="34" charset="0"/>
              </a:rPr>
              <a:t> </a:t>
            </a:r>
            <a:r>
              <a:rPr lang="pt-BR" sz="3600" b="0" dirty="0" smtClean="0">
                <a:cs typeface="Arial" pitchFamily="34" charset="0"/>
              </a:rPr>
              <a:t>                 do CCU e do </a:t>
            </a:r>
            <a:r>
              <a:rPr lang="pt-BR" sz="3600" b="0" dirty="0">
                <a:cs typeface="Arial" pitchFamily="34" charset="0"/>
              </a:rPr>
              <a:t>CM.</a:t>
            </a:r>
            <a:r>
              <a:rPr lang="es-ES" sz="3600" b="0" dirty="0"/>
              <a:t/>
            </a:r>
            <a:br>
              <a:rPr lang="es-ES" sz="3600" b="0" dirty="0"/>
            </a:br>
            <a:endParaRPr lang="es-ES" sz="3600" b="0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7528638"/>
              </p:ext>
            </p:extLst>
          </p:nvPr>
        </p:nvGraphicFramePr>
        <p:xfrm>
          <a:off x="5680043" y="2575585"/>
          <a:ext cx="6192644" cy="37700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319313" y="3117466"/>
            <a:ext cx="5181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1º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132 usuárias com CP em dia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2º mês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233 usuárias com CP em dia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3º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333 usuárias com CP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</a:t>
            </a:r>
            <a:endParaRPr lang="es-ES" sz="2000" dirty="0"/>
          </a:p>
        </p:txBody>
      </p:sp>
      <p:sp>
        <p:nvSpPr>
          <p:cNvPr id="7" name="Rectangle 6"/>
          <p:cNvSpPr/>
          <p:nvPr/>
        </p:nvSpPr>
        <p:spPr>
          <a:xfrm>
            <a:off x="1146630" y="4839378"/>
            <a:ext cx="267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Cobertura 41,9%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8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94025"/>
            <a:ext cx="10515600" cy="48053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Meta </a:t>
            </a:r>
            <a:r>
              <a:rPr lang="pt-BR" sz="2400" dirty="0"/>
              <a:t>1.2 Ampliar a cobertura de detecção precoce do CM das </a:t>
            </a:r>
            <a:r>
              <a:rPr lang="pt-BR" sz="2400" dirty="0" smtClean="0"/>
              <a:t>mulheres</a:t>
            </a:r>
          </a:p>
          <a:p>
            <a:pPr>
              <a:buNone/>
            </a:pPr>
            <a:r>
              <a:rPr lang="pt-BR" sz="2400" dirty="0" smtClean="0"/>
              <a:t>                  na </a:t>
            </a:r>
            <a:r>
              <a:rPr lang="pt-BR" sz="2400" dirty="0"/>
              <a:t>faixa etária entre 50 e 69 anos de idade para 50%.</a:t>
            </a:r>
            <a:endParaRPr lang="es-ES" sz="2400" dirty="0"/>
          </a:p>
          <a:p>
            <a:endParaRPr lang="es-ES" sz="2400" dirty="0" smtClean="0"/>
          </a:p>
          <a:p>
            <a:endParaRPr lang="es-ES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b="0" dirty="0" smtClean="0">
                <a:cs typeface="Arial" pitchFamily="34" charset="0"/>
              </a:rPr>
              <a:t>Objetivo </a:t>
            </a:r>
            <a:r>
              <a:rPr lang="pt-BR" sz="3600" b="0" dirty="0">
                <a:cs typeface="Arial" pitchFamily="34" charset="0"/>
              </a:rPr>
              <a:t>1</a:t>
            </a:r>
            <a:r>
              <a:rPr lang="pt-BR" sz="3600" b="0" dirty="0" smtClean="0">
                <a:cs typeface="Arial" pitchFamily="34" charset="0"/>
              </a:rPr>
              <a:t>. </a:t>
            </a:r>
            <a:r>
              <a:rPr lang="pt-BR" sz="3600" b="0" dirty="0">
                <a:cs typeface="Arial" pitchFamily="34" charset="0"/>
              </a:rPr>
              <a:t>Ampliar a cobertura de detecção </a:t>
            </a:r>
            <a:r>
              <a:rPr lang="pt-BR" sz="3600" b="0" dirty="0" smtClean="0">
                <a:cs typeface="Arial" pitchFamily="34" charset="0"/>
              </a:rPr>
              <a:t>precoce</a:t>
            </a:r>
            <a:br>
              <a:rPr lang="pt-BR" sz="3600" b="0" dirty="0" smtClean="0">
                <a:cs typeface="Arial" pitchFamily="34" charset="0"/>
              </a:rPr>
            </a:br>
            <a:r>
              <a:rPr lang="pt-BR" sz="3600" b="0" dirty="0">
                <a:cs typeface="Arial" pitchFamily="34" charset="0"/>
              </a:rPr>
              <a:t> </a:t>
            </a:r>
            <a:r>
              <a:rPr lang="pt-BR" sz="3600" b="0" dirty="0" smtClean="0">
                <a:cs typeface="Arial" pitchFamily="34" charset="0"/>
              </a:rPr>
              <a:t>                 do CCU e do </a:t>
            </a:r>
            <a:r>
              <a:rPr lang="pt-BR" sz="3600" b="0" dirty="0">
                <a:cs typeface="Arial" pitchFamily="34" charset="0"/>
              </a:rPr>
              <a:t>CM.</a:t>
            </a:r>
            <a:r>
              <a:rPr lang="es-ES" sz="3600" b="0" dirty="0"/>
              <a:t/>
            </a:r>
            <a:br>
              <a:rPr lang="es-ES" sz="3600" b="0" dirty="0"/>
            </a:br>
            <a:endParaRPr lang="es-ES" sz="3600" b="0" dirty="0"/>
          </a:p>
        </p:txBody>
      </p:sp>
      <p:graphicFrame>
        <p:nvGraphicFramePr>
          <p:cNvPr id="6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5154058"/>
              </p:ext>
            </p:extLst>
          </p:nvPr>
        </p:nvGraphicFramePr>
        <p:xfrm>
          <a:off x="5950857" y="2975430"/>
          <a:ext cx="6081485" cy="3622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333828" y="2882068"/>
            <a:ext cx="49348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1º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24 mulheres cadastradas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6 com mamografia em dia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2º mês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48 mulheres cadastradas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13 com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mamografia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3º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79 mulheres cadastradas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25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mamografia em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dia</a:t>
            </a:r>
            <a:endParaRPr lang="es-ES" sz="2000" dirty="0"/>
          </a:p>
        </p:txBody>
      </p:sp>
      <p:sp>
        <p:nvSpPr>
          <p:cNvPr id="9" name="Rectangle 8"/>
          <p:cNvSpPr/>
          <p:nvPr/>
        </p:nvSpPr>
        <p:spPr>
          <a:xfrm>
            <a:off x="2293258" y="5687168"/>
            <a:ext cx="26706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Cobertura 15,3%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00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Meta </a:t>
            </a:r>
            <a:r>
              <a:rPr lang="pt-BR" sz="2400" dirty="0"/>
              <a:t>2.1 Obter 100% de coleta de amostras satisfatórias do exame </a:t>
            </a:r>
            <a:r>
              <a:rPr lang="pt-BR" sz="2400" dirty="0" smtClean="0"/>
              <a:t>CP</a:t>
            </a:r>
          </a:p>
          <a:p>
            <a:pPr marL="109728" indent="0">
              <a:buNone/>
            </a:pPr>
            <a:r>
              <a:rPr lang="pt-BR" sz="2400" dirty="0" smtClean="0"/>
              <a:t>                  </a:t>
            </a:r>
            <a:r>
              <a:rPr lang="pt-BR" sz="2400" dirty="0"/>
              <a:t>do colo de útero</a:t>
            </a:r>
            <a:r>
              <a:rPr lang="pt-BR" sz="2400" dirty="0" smtClean="0"/>
              <a:t>.</a:t>
            </a:r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endParaRPr lang="pt-BR" dirty="0" smtClean="0"/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4761"/>
            <a:ext cx="11673017" cy="1143000"/>
          </a:xfrm>
        </p:spPr>
        <p:txBody>
          <a:bodyPr>
            <a:noAutofit/>
          </a:bodyPr>
          <a:lstStyle/>
          <a:p>
            <a:r>
              <a:rPr lang="pt-BR" sz="3600" b="0" dirty="0" smtClean="0"/>
              <a:t/>
            </a:r>
            <a:br>
              <a:rPr lang="pt-BR" sz="3600" b="0" dirty="0" smtClean="0"/>
            </a:br>
            <a:r>
              <a:rPr lang="pt-BR" sz="3200" b="0" dirty="0" smtClean="0"/>
              <a:t>Objetivo 2. Melhorar </a:t>
            </a:r>
            <a:r>
              <a:rPr lang="pt-BR" sz="3200" b="0" dirty="0"/>
              <a:t>a qualidade da </a:t>
            </a:r>
            <a:r>
              <a:rPr lang="pt-BR" sz="3200" b="0" dirty="0" smtClean="0"/>
              <a:t>detecção</a:t>
            </a:r>
            <a:br>
              <a:rPr lang="pt-BR" sz="3200" b="0" dirty="0" smtClean="0"/>
            </a:br>
            <a:r>
              <a:rPr lang="pt-BR" sz="3200" b="0" dirty="0"/>
              <a:t> </a:t>
            </a:r>
            <a:r>
              <a:rPr lang="pt-BR" sz="3200" b="0" dirty="0" smtClean="0"/>
              <a:t>                 precoce de </a:t>
            </a:r>
            <a:r>
              <a:rPr lang="pt-BR" sz="3200" b="0" dirty="0"/>
              <a:t>CCU e CM na unidade de saúde.</a:t>
            </a:r>
            <a:r>
              <a:rPr lang="es-ES" sz="3200" b="0" dirty="0"/>
              <a:t/>
            </a:r>
            <a:br>
              <a:rPr lang="es-ES" sz="3200" b="0" dirty="0"/>
            </a:br>
            <a:endParaRPr lang="es-ES" sz="3200" b="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2307915"/>
              </p:ext>
            </p:extLst>
          </p:nvPr>
        </p:nvGraphicFramePr>
        <p:xfrm>
          <a:off x="5863771" y="2873830"/>
          <a:ext cx="6217289" cy="385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30236" y="2960304"/>
            <a:ext cx="81278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1º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132 mulheres com CP em dia 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 68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amostra satisfatoria 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2º mês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233 mulheres com CP em dia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103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amostra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satisfatoria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3º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333 mulheres com CP em dia </a:t>
            </a:r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            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196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amostra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satisfatoria   </a:t>
            </a:r>
            <a:r>
              <a:rPr lang="pt-BR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(58,9%)  </a:t>
            </a:r>
            <a:endParaRPr lang="es-E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9" y="2027594"/>
            <a:ext cx="11262480" cy="4701819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Meta </a:t>
            </a:r>
            <a:r>
              <a:rPr lang="pt-BR" sz="2400" dirty="0"/>
              <a:t>3.1 Identificar 100% das mulheres com exame CP alterado que não </a:t>
            </a:r>
            <a:endParaRPr lang="pt-BR" sz="2400" dirty="0" smtClean="0"/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retornaram </a:t>
            </a:r>
            <a:r>
              <a:rPr lang="pt-BR" sz="2400" dirty="0"/>
              <a:t>para conhecer o </a:t>
            </a:r>
            <a:r>
              <a:rPr lang="pt-BR" sz="2400" dirty="0" smtClean="0"/>
              <a:t>resultado.</a:t>
            </a:r>
          </a:p>
          <a:p>
            <a:pPr marL="109728" indent="0">
              <a:buNone/>
            </a:pPr>
            <a:endParaRPr lang="pt-BR" sz="2400" dirty="0" smtClean="0"/>
          </a:p>
          <a:p>
            <a:pPr marL="109728" indent="0">
              <a:buNone/>
            </a:pPr>
            <a:r>
              <a:rPr lang="pt-BR" sz="2400" b="1" dirty="0" smtClean="0"/>
              <a:t> Resultado: </a:t>
            </a:r>
            <a:r>
              <a:rPr lang="pt-BR" sz="2400" dirty="0" smtClean="0"/>
              <a:t>5 exames </a:t>
            </a:r>
            <a:r>
              <a:rPr lang="pt-BR" sz="2400" dirty="0"/>
              <a:t>CP do colo do útero alterados, todas as mulheres foram </a:t>
            </a:r>
            <a:endParaRPr lang="pt-BR" sz="2400" dirty="0" smtClean="0"/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visitadas </a:t>
            </a:r>
            <a:r>
              <a:rPr lang="pt-BR" sz="2400" dirty="0"/>
              <a:t>e orientadas a procurar o resultado na UBS e 100% </a:t>
            </a:r>
            <a:endParaRPr lang="pt-BR" sz="2400" dirty="0" smtClean="0"/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buscou </a:t>
            </a:r>
            <a:r>
              <a:rPr lang="pt-BR" sz="2400" dirty="0"/>
              <a:t>à consulta para avaliação destes </a:t>
            </a:r>
            <a:r>
              <a:rPr lang="pt-BR" sz="2400" dirty="0" smtClean="0"/>
              <a:t>resultados</a:t>
            </a:r>
          </a:p>
          <a:p>
            <a:pPr marL="109728" indent="0">
              <a:buNone/>
            </a:pPr>
            <a:endParaRPr lang="pt-BR" sz="2400" dirty="0" smtClean="0"/>
          </a:p>
          <a:p>
            <a:pPr marL="109728" indent="0" algn="ctr">
              <a:buNone/>
            </a:pPr>
            <a:r>
              <a:rPr lang="pt-BR" sz="2400" dirty="0"/>
              <a:t>não tivemos mulheres com resultado alterado de exames e que não retornaram a UBS para conhecer os resultados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149" y="361135"/>
            <a:ext cx="11639851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0" dirty="0" smtClean="0"/>
              <a:t>Objetivo </a:t>
            </a:r>
            <a:r>
              <a:rPr lang="pt-BR" sz="3200" b="0" dirty="0"/>
              <a:t>3. Melhorar a adesão ao Programa de </a:t>
            </a:r>
            <a:r>
              <a:rPr lang="pt-BR" sz="3200" b="0" dirty="0" smtClean="0"/>
              <a:t>Detecção </a:t>
            </a:r>
            <a:br>
              <a:rPr lang="pt-BR" sz="3200" b="0" dirty="0" smtClean="0"/>
            </a:br>
            <a:r>
              <a:rPr lang="pt-BR" sz="3200" b="0" dirty="0"/>
              <a:t> </a:t>
            </a:r>
            <a:r>
              <a:rPr lang="pt-BR" sz="3200" b="0" dirty="0" smtClean="0"/>
              <a:t>                 Precoce </a:t>
            </a:r>
            <a:r>
              <a:rPr lang="pt-BR" sz="3200" b="0" dirty="0"/>
              <a:t>de CCU e CM das </a:t>
            </a:r>
            <a:r>
              <a:rPr lang="pt-BR" sz="3200" b="0" dirty="0" smtClean="0"/>
              <a:t>mulheres </a:t>
            </a:r>
            <a:r>
              <a:rPr lang="pt-BR" sz="3200" b="0" dirty="0"/>
              <a:t>com </a:t>
            </a:r>
            <a:r>
              <a:rPr lang="pt-BR" sz="3200" b="0" dirty="0" smtClean="0"/>
              <a:t>exames </a:t>
            </a:r>
            <a:br>
              <a:rPr lang="pt-BR" sz="3200" b="0" dirty="0" smtClean="0"/>
            </a:br>
            <a:r>
              <a:rPr lang="pt-BR" sz="3200" b="0" dirty="0"/>
              <a:t> </a:t>
            </a:r>
            <a:r>
              <a:rPr lang="pt-BR" sz="3200" b="0" dirty="0" smtClean="0"/>
              <a:t>                 alterados</a:t>
            </a:r>
            <a:r>
              <a:rPr lang="pt-BR" sz="3200" b="0" dirty="0"/>
              <a:t>.</a:t>
            </a:r>
            <a:r>
              <a:rPr lang="es-ES" sz="3200" b="0" dirty="0"/>
              <a:t/>
            </a:r>
            <a:br>
              <a:rPr lang="es-ES" sz="3200" b="0" dirty="0"/>
            </a:br>
            <a:endParaRPr lang="es-ES" sz="3200" b="0" dirty="0"/>
          </a:p>
        </p:txBody>
      </p:sp>
    </p:spTree>
    <p:extLst>
      <p:ext uri="{BB962C8B-B14F-4D97-AF65-F5344CB8AC3E}">
        <p14:creationId xmlns:p14="http://schemas.microsoft.com/office/powerpoint/2010/main" val="32585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2400" dirty="0" smtClean="0"/>
              <a:t>Meta </a:t>
            </a:r>
            <a:r>
              <a:rPr lang="pt-BR" sz="2400" dirty="0"/>
              <a:t>3.2 Identificar 100% das mulheres com mamografia alterada sem </a:t>
            </a:r>
            <a:endParaRPr lang="pt-BR" sz="2400" dirty="0" smtClean="0"/>
          </a:p>
          <a:p>
            <a:pPr marL="109728" indent="0">
              <a:buNone/>
            </a:pPr>
            <a:r>
              <a:rPr lang="pt-BR" sz="2400" dirty="0" smtClean="0"/>
              <a:t>                   acompanhamento </a:t>
            </a:r>
            <a:r>
              <a:rPr lang="pt-BR" sz="2400" dirty="0"/>
              <a:t>pela </a:t>
            </a:r>
            <a:r>
              <a:rPr lang="pt-BR" sz="2400" dirty="0" smtClean="0"/>
              <a:t>UBS</a:t>
            </a:r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endParaRPr lang="es-ES" sz="2400" dirty="0"/>
          </a:p>
          <a:p>
            <a:pPr marL="109728" indent="0">
              <a:buNone/>
            </a:pPr>
            <a:r>
              <a:rPr lang="es-ES" sz="2400" dirty="0" smtClean="0"/>
              <a:t>   </a:t>
            </a:r>
            <a:r>
              <a:rPr lang="es-ES" sz="2400" b="1" dirty="0" smtClean="0"/>
              <a:t>Resultado: </a:t>
            </a:r>
            <a:r>
              <a:rPr lang="es-ES" sz="2400" dirty="0" err="1" smtClean="0"/>
              <a:t>Não</a:t>
            </a:r>
            <a:r>
              <a:rPr lang="es-ES" sz="2400" dirty="0" smtClean="0"/>
              <a:t> identificamos </a:t>
            </a:r>
            <a:r>
              <a:rPr lang="es-ES" sz="2400" dirty="0" err="1" smtClean="0"/>
              <a:t>mulheres</a:t>
            </a:r>
            <a:r>
              <a:rPr lang="es-ES" sz="2400" dirty="0" smtClean="0"/>
              <a:t> </a:t>
            </a:r>
            <a:r>
              <a:rPr lang="es-ES" sz="2400" dirty="0" err="1" smtClean="0"/>
              <a:t>com</a:t>
            </a:r>
            <a:r>
              <a:rPr lang="pt-BR" sz="2400" dirty="0" smtClean="0"/>
              <a:t> </a:t>
            </a:r>
            <a:r>
              <a:rPr lang="pt-BR" sz="2400" dirty="0"/>
              <a:t>mamografia alterada </a:t>
            </a:r>
            <a:r>
              <a:rPr lang="pt-BR" sz="2400" dirty="0" smtClean="0"/>
              <a:t>durante a</a:t>
            </a:r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intervenção.</a:t>
            </a:r>
            <a:endParaRPr lang="es-ES" sz="24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2149" y="361135"/>
            <a:ext cx="11639851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0" dirty="0" smtClean="0"/>
              <a:t>Objetivo 3. Melhorar a adesão ao Programa de Detecção </a:t>
            </a:r>
            <a:br>
              <a:rPr lang="pt-BR" sz="3200" b="0" dirty="0" smtClean="0"/>
            </a:br>
            <a:r>
              <a:rPr lang="pt-BR" sz="3200" b="0" dirty="0" smtClean="0"/>
              <a:t>                  Precoce de CCU e CM das mulheres com exames </a:t>
            </a:r>
            <a:br>
              <a:rPr lang="pt-BR" sz="3200" b="0" dirty="0" smtClean="0"/>
            </a:br>
            <a:r>
              <a:rPr lang="pt-BR" sz="3200" b="0" dirty="0" smtClean="0"/>
              <a:t>                  alterados.</a:t>
            </a:r>
            <a:r>
              <a:rPr lang="es-ES" sz="3200" b="0" dirty="0" smtClean="0"/>
              <a:t/>
            </a:r>
            <a:br>
              <a:rPr lang="es-ES" sz="3200" b="0" dirty="0" smtClean="0"/>
            </a:br>
            <a:endParaRPr lang="es-ES" sz="3200" b="0" dirty="0"/>
          </a:p>
        </p:txBody>
      </p:sp>
    </p:spTree>
    <p:extLst>
      <p:ext uri="{BB962C8B-B14F-4D97-AF65-F5344CB8AC3E}">
        <p14:creationId xmlns:p14="http://schemas.microsoft.com/office/powerpoint/2010/main" val="309630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1329"/>
            <a:ext cx="11582400" cy="4525963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sz="2400" dirty="0" smtClean="0"/>
              <a:t>Meta </a:t>
            </a:r>
            <a:r>
              <a:rPr lang="pt-BR" sz="2400" dirty="0"/>
              <a:t>3.3 Realizar busca ativa em 100% de mulheres com exame CP </a:t>
            </a:r>
            <a:endParaRPr lang="pt-BR" sz="2400" dirty="0" smtClean="0"/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alterado </a:t>
            </a:r>
            <a:r>
              <a:rPr lang="pt-BR" sz="2400" dirty="0"/>
              <a:t>sem acompanhamento pela </a:t>
            </a:r>
            <a:r>
              <a:rPr lang="pt-BR" sz="2400" dirty="0" smtClean="0"/>
              <a:t>UBS</a:t>
            </a:r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endParaRPr lang="es-ES" sz="2400" dirty="0"/>
          </a:p>
          <a:p>
            <a:pPr marL="109728" indent="0">
              <a:buNone/>
            </a:pPr>
            <a:r>
              <a:rPr lang="es-ES" sz="2400" dirty="0" smtClean="0"/>
              <a:t>   </a:t>
            </a:r>
            <a:r>
              <a:rPr lang="es-ES" sz="2400" b="1" dirty="0" smtClean="0"/>
              <a:t>Resultado: </a:t>
            </a:r>
            <a:r>
              <a:rPr lang="es-ES" sz="2400" dirty="0" smtClean="0"/>
              <a:t>100% das </a:t>
            </a:r>
            <a:r>
              <a:rPr lang="pt-BR" sz="2400" dirty="0" smtClean="0"/>
              <a:t>mulheres </a:t>
            </a:r>
            <a:r>
              <a:rPr lang="pt-BR" sz="2400" dirty="0"/>
              <a:t>com exame CP alterado </a:t>
            </a:r>
            <a:r>
              <a:rPr lang="pt-BR" sz="2400" dirty="0" smtClean="0"/>
              <a:t>tem acompanhamento</a:t>
            </a:r>
          </a:p>
          <a:p>
            <a:pPr marL="109728" indent="0">
              <a:buNone/>
            </a:pPr>
            <a:r>
              <a:rPr lang="pt-BR" sz="2400" dirty="0" smtClean="0"/>
              <a:t>                      na UBS</a:t>
            </a:r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</a:t>
            </a:r>
            <a:endParaRPr lang="es-ES" sz="2400" dirty="0"/>
          </a:p>
          <a:p>
            <a:endParaRPr lang="es-ES" sz="2400" dirty="0"/>
          </a:p>
        </p:txBody>
      </p:sp>
      <p:sp>
        <p:nvSpPr>
          <p:cNvPr id="5" name="Título 4"/>
          <p:cNvSpPr txBox="1">
            <a:spLocks/>
          </p:cNvSpPr>
          <p:nvPr/>
        </p:nvSpPr>
        <p:spPr>
          <a:xfrm>
            <a:off x="762000" y="427038"/>
            <a:ext cx="10972800" cy="1143000"/>
          </a:xfrm>
          <a:prstGeom prst="rect">
            <a:avLst/>
          </a:prstGeom>
        </p:spPr>
        <p:txBody>
          <a:bodyPr vert="horz" rtlCol="0" anchor="ctr">
            <a:normAutofit fontScale="67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t-BR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t-BR" sz="41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pt-BR" sz="4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2149" y="361135"/>
            <a:ext cx="11639851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0" dirty="0" smtClean="0"/>
              <a:t>Objetivo </a:t>
            </a:r>
            <a:r>
              <a:rPr lang="pt-BR" sz="3200" b="0" dirty="0"/>
              <a:t>3. Melhorar a adesão ao Programa de </a:t>
            </a:r>
            <a:r>
              <a:rPr lang="pt-BR" sz="3200" b="0" dirty="0" smtClean="0"/>
              <a:t>Detecção </a:t>
            </a:r>
            <a:br>
              <a:rPr lang="pt-BR" sz="3200" b="0" dirty="0" smtClean="0"/>
            </a:br>
            <a:r>
              <a:rPr lang="pt-BR" sz="3200" b="0" dirty="0"/>
              <a:t> </a:t>
            </a:r>
            <a:r>
              <a:rPr lang="pt-BR" sz="3200" b="0" dirty="0" smtClean="0"/>
              <a:t>                 Precoce </a:t>
            </a:r>
            <a:r>
              <a:rPr lang="pt-BR" sz="3200" b="0" dirty="0"/>
              <a:t>de CCU e CM das </a:t>
            </a:r>
            <a:r>
              <a:rPr lang="pt-BR" sz="3200" b="0" dirty="0" smtClean="0"/>
              <a:t>mulheres </a:t>
            </a:r>
            <a:r>
              <a:rPr lang="pt-BR" sz="3200" b="0" dirty="0"/>
              <a:t>com </a:t>
            </a:r>
            <a:r>
              <a:rPr lang="pt-BR" sz="3200" b="0" dirty="0" smtClean="0"/>
              <a:t>exames </a:t>
            </a:r>
            <a:br>
              <a:rPr lang="pt-BR" sz="3200" b="0" dirty="0" smtClean="0"/>
            </a:br>
            <a:r>
              <a:rPr lang="pt-BR" sz="3200" b="0" dirty="0"/>
              <a:t> </a:t>
            </a:r>
            <a:r>
              <a:rPr lang="pt-BR" sz="3200" b="0" dirty="0" smtClean="0"/>
              <a:t>                 alterados</a:t>
            </a:r>
            <a:r>
              <a:rPr lang="pt-BR" sz="3200" b="0" dirty="0"/>
              <a:t>.</a:t>
            </a:r>
            <a:r>
              <a:rPr lang="es-ES" sz="3200" b="0" dirty="0"/>
              <a:t/>
            </a:r>
            <a:br>
              <a:rPr lang="es-ES" sz="3200" b="0" dirty="0"/>
            </a:br>
            <a:endParaRPr lang="es-ES" sz="3200" b="0" dirty="0"/>
          </a:p>
        </p:txBody>
      </p:sp>
    </p:spTree>
    <p:extLst>
      <p:ext uri="{BB962C8B-B14F-4D97-AF65-F5344CB8AC3E}">
        <p14:creationId xmlns:p14="http://schemas.microsoft.com/office/powerpoint/2010/main" val="16955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pt-BR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600" dirty="0" smtClean="0"/>
              <a:t>O </a:t>
            </a:r>
            <a:r>
              <a:rPr lang="pt-BR" sz="2600" b="1" dirty="0" smtClean="0"/>
              <a:t>câncer do colo do útero </a:t>
            </a:r>
            <a:r>
              <a:rPr lang="pt-BR" sz="2600" dirty="0" smtClean="0"/>
              <a:t>representa a terceira causa de morte por câncer em mulheres, é o primeiro mais incidente na Região Norte.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sz="26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600" dirty="0" smtClean="0"/>
              <a:t> A taxa de mortalidade por </a:t>
            </a:r>
            <a:r>
              <a:rPr lang="pt-BR" sz="2600" b="1" dirty="0" smtClean="0"/>
              <a:t>câncer de mama</a:t>
            </a:r>
            <a:r>
              <a:rPr lang="pt-BR" sz="2600" dirty="0" smtClean="0"/>
              <a:t> apresenta uma curva ascendente e representa a primeira  causa de morte por câncer na população feminina brasileira.</a:t>
            </a:r>
          </a:p>
          <a:p>
            <a:pPr marL="109728" indent="0" algn="just">
              <a:buNone/>
            </a:pPr>
            <a:endParaRPr lang="pt-BR" sz="26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600" dirty="0" smtClean="0"/>
              <a:t>As </a:t>
            </a:r>
            <a:r>
              <a:rPr lang="pt-BR" sz="2600" dirty="0"/>
              <a:t>ações para o </a:t>
            </a:r>
            <a:r>
              <a:rPr lang="pt-BR" sz="2600" dirty="0" smtClean="0"/>
              <a:t>controle </a:t>
            </a:r>
            <a:r>
              <a:rPr lang="pt-BR" sz="2600" dirty="0"/>
              <a:t>destas doenças contam com tecnologias para o </a:t>
            </a:r>
            <a:endParaRPr lang="pt-BR" sz="2600" dirty="0" smtClean="0"/>
          </a:p>
          <a:p>
            <a:pPr marL="109728" indent="0" algn="just">
              <a:buNone/>
            </a:pPr>
            <a:r>
              <a:rPr lang="pt-BR" sz="2600" dirty="0" smtClean="0"/>
              <a:t>   diagnóstico </a:t>
            </a:r>
            <a:r>
              <a:rPr lang="pt-BR" sz="2600" dirty="0"/>
              <a:t>e </a:t>
            </a:r>
            <a:r>
              <a:rPr lang="pt-BR" sz="2600" dirty="0" smtClean="0"/>
              <a:t>tratamento </a:t>
            </a:r>
            <a:r>
              <a:rPr lang="pt-BR" sz="2600" dirty="0"/>
              <a:t>de lesões precursoras. </a:t>
            </a:r>
          </a:p>
          <a:p>
            <a:pPr marL="109728" indent="0">
              <a:buNone/>
            </a:pPr>
            <a:endParaRPr lang="pt-BR" sz="2400" dirty="0" smtClean="0"/>
          </a:p>
          <a:p>
            <a:pPr>
              <a:buNone/>
            </a:pPr>
            <a:r>
              <a:rPr lang="pt-BR" sz="2400" dirty="0" smtClean="0"/>
              <a:t> </a:t>
            </a:r>
            <a:endParaRPr lang="es-E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0" dirty="0" err="1" smtClean="0"/>
              <a:t>Introdução</a:t>
            </a:r>
            <a:endParaRPr lang="es-ES" sz="3600" b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393680" y="629412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 2013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71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149" y="1504135"/>
            <a:ext cx="10972800" cy="4525963"/>
          </a:xfrm>
        </p:spPr>
        <p:txBody>
          <a:bodyPr/>
          <a:lstStyle/>
          <a:p>
            <a:endParaRPr lang="pt-BR" dirty="0" smtClean="0"/>
          </a:p>
          <a:p>
            <a:endParaRPr lang="pt-BR" sz="2400" dirty="0" smtClean="0"/>
          </a:p>
          <a:p>
            <a:r>
              <a:rPr lang="pt-BR" sz="2400" dirty="0" smtClean="0"/>
              <a:t>Meta </a:t>
            </a:r>
            <a:r>
              <a:rPr lang="pt-BR" sz="2400" dirty="0"/>
              <a:t>3.4 Realizar busca ativa em 100% de mulheres com mamografia </a:t>
            </a:r>
            <a:endParaRPr lang="pt-BR" sz="2400" dirty="0" smtClean="0"/>
          </a:p>
          <a:p>
            <a:pPr marL="109728" indent="0">
              <a:buNone/>
            </a:pPr>
            <a:r>
              <a:rPr lang="pt-BR" sz="2400" dirty="0" smtClean="0"/>
              <a:t>                  alterada </a:t>
            </a:r>
            <a:r>
              <a:rPr lang="pt-BR" sz="2400" dirty="0"/>
              <a:t>sem acompanhamento pela unidade de </a:t>
            </a:r>
            <a:r>
              <a:rPr lang="pt-BR" sz="2400" dirty="0" smtClean="0"/>
              <a:t>saúde</a:t>
            </a:r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endParaRPr lang="es-ES" sz="2400" dirty="0"/>
          </a:p>
          <a:p>
            <a:pPr marL="109728" indent="0">
              <a:buNone/>
            </a:pPr>
            <a:r>
              <a:rPr lang="es-ES" sz="2400" dirty="0" smtClean="0"/>
              <a:t>   </a:t>
            </a:r>
            <a:r>
              <a:rPr lang="es-ES" sz="2400" b="1" dirty="0" smtClean="0"/>
              <a:t>Resultado: </a:t>
            </a:r>
            <a:r>
              <a:rPr lang="es-ES" sz="2400" dirty="0" err="1" smtClean="0"/>
              <a:t>Não</a:t>
            </a:r>
            <a:r>
              <a:rPr lang="es-ES" sz="2400" dirty="0" smtClean="0"/>
              <a:t> identificamos </a:t>
            </a:r>
            <a:r>
              <a:rPr lang="pt-BR" sz="2400" dirty="0" smtClean="0"/>
              <a:t>mulheres </a:t>
            </a:r>
            <a:r>
              <a:rPr lang="pt-BR" sz="2400" dirty="0"/>
              <a:t>com mamografia alterada </a:t>
            </a:r>
            <a:r>
              <a:rPr lang="pt-BR" sz="2400" dirty="0" smtClean="0"/>
              <a:t>durante a </a:t>
            </a:r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   intervenção.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2149" y="361135"/>
            <a:ext cx="11639851" cy="1143000"/>
          </a:xfrm>
        </p:spPr>
        <p:txBody>
          <a:bodyPr>
            <a:noAutofit/>
          </a:bodyPr>
          <a:lstStyle/>
          <a:p>
            <a:r>
              <a:rPr lang="pt-BR" sz="3200" dirty="0" smtClean="0"/>
              <a:t/>
            </a:r>
            <a:br>
              <a:rPr lang="pt-BR" sz="3200" dirty="0" smtClean="0"/>
            </a:br>
            <a:r>
              <a:rPr lang="pt-BR" sz="3200" b="0" dirty="0" smtClean="0"/>
              <a:t>Objetivo </a:t>
            </a:r>
            <a:r>
              <a:rPr lang="pt-BR" sz="3200" b="0" dirty="0"/>
              <a:t>3. Melhorar a adesão ao Programa de </a:t>
            </a:r>
            <a:r>
              <a:rPr lang="pt-BR" sz="3200" b="0" dirty="0" smtClean="0"/>
              <a:t>Detecção </a:t>
            </a:r>
            <a:br>
              <a:rPr lang="pt-BR" sz="3200" b="0" dirty="0" smtClean="0"/>
            </a:br>
            <a:r>
              <a:rPr lang="pt-BR" sz="3200" b="0" dirty="0"/>
              <a:t> </a:t>
            </a:r>
            <a:r>
              <a:rPr lang="pt-BR" sz="3200" b="0" dirty="0" smtClean="0"/>
              <a:t>                 Precoce </a:t>
            </a:r>
            <a:r>
              <a:rPr lang="pt-BR" sz="3200" b="0" dirty="0"/>
              <a:t>de CCU e CM das </a:t>
            </a:r>
            <a:r>
              <a:rPr lang="pt-BR" sz="3200" b="0" dirty="0" smtClean="0"/>
              <a:t>mulheres </a:t>
            </a:r>
            <a:r>
              <a:rPr lang="pt-BR" sz="3200" b="0" dirty="0"/>
              <a:t>com </a:t>
            </a:r>
            <a:r>
              <a:rPr lang="pt-BR" sz="3200" b="0" dirty="0" smtClean="0"/>
              <a:t>exames </a:t>
            </a:r>
            <a:br>
              <a:rPr lang="pt-BR" sz="3200" b="0" dirty="0" smtClean="0"/>
            </a:br>
            <a:r>
              <a:rPr lang="pt-BR" sz="3200" b="0" dirty="0"/>
              <a:t> </a:t>
            </a:r>
            <a:r>
              <a:rPr lang="pt-BR" sz="3200" b="0" dirty="0" smtClean="0"/>
              <a:t>                 alterados</a:t>
            </a:r>
            <a:r>
              <a:rPr lang="pt-BR" sz="3200" b="0" dirty="0"/>
              <a:t>.</a:t>
            </a:r>
            <a:r>
              <a:rPr lang="es-ES" sz="3200" b="0" dirty="0"/>
              <a:t/>
            </a:r>
            <a:br>
              <a:rPr lang="es-ES" sz="3200" b="0" dirty="0"/>
            </a:br>
            <a:endParaRPr lang="es-ES" sz="3200" b="0" dirty="0"/>
          </a:p>
        </p:txBody>
      </p:sp>
    </p:spTree>
    <p:extLst>
      <p:ext uri="{BB962C8B-B14F-4D97-AF65-F5344CB8AC3E}">
        <p14:creationId xmlns:p14="http://schemas.microsoft.com/office/powerpoint/2010/main" val="234450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394" y="1019893"/>
            <a:ext cx="10972800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Meta </a:t>
            </a:r>
            <a:r>
              <a:rPr lang="pt-BR" sz="2400" dirty="0"/>
              <a:t>4.1 Manter registro da coleta de exame CCU em registro específico </a:t>
            </a:r>
            <a:r>
              <a:rPr lang="pt-BR" sz="2400" dirty="0" smtClean="0"/>
              <a:t>em</a:t>
            </a:r>
          </a:p>
          <a:p>
            <a:pPr marL="109728" indent="0">
              <a:buNone/>
            </a:pPr>
            <a:r>
              <a:rPr lang="pt-BR" sz="2400" dirty="0" smtClean="0"/>
              <a:t>                  </a:t>
            </a:r>
            <a:r>
              <a:rPr lang="pt-BR" sz="2400" dirty="0"/>
              <a:t>100% das mulheres cadastradas</a:t>
            </a:r>
            <a:r>
              <a:rPr lang="pt-BR" sz="2400" dirty="0" smtClean="0"/>
              <a:t>.</a:t>
            </a:r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r>
              <a:rPr lang="pt-BR" sz="2400" dirty="0" smtClean="0"/>
              <a:t> </a:t>
            </a:r>
            <a:endParaRPr lang="es-E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0" dirty="0"/>
              <a:t>Objetivo 4. Melhorar o registro das </a:t>
            </a:r>
            <a:r>
              <a:rPr lang="pt-BR" sz="3200" b="0" dirty="0" smtClean="0"/>
              <a:t>informações</a:t>
            </a:r>
            <a:r>
              <a:rPr lang="es-ES" sz="3200" b="0" dirty="0"/>
              <a:t/>
            </a:r>
            <a:br>
              <a:rPr lang="es-ES" sz="3200" b="0" dirty="0"/>
            </a:br>
            <a:endParaRPr lang="es-ES" sz="3200" b="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906013"/>
              </p:ext>
            </p:extLst>
          </p:nvPr>
        </p:nvGraphicFramePr>
        <p:xfrm>
          <a:off x="6386052" y="1958254"/>
          <a:ext cx="5513027" cy="3587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3291" y="2162893"/>
            <a:ext cx="5537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 smtClean="0"/>
              <a:t>1º mês: </a:t>
            </a:r>
            <a:r>
              <a:rPr lang="pt-BR" sz="2000" dirty="0"/>
              <a:t>68 </a:t>
            </a:r>
            <a:r>
              <a:rPr lang="pt-BR" sz="2000" b="1" dirty="0" smtClean="0"/>
              <a:t>(51,5%) </a:t>
            </a:r>
            <a:r>
              <a:rPr lang="pt-BR" sz="2000" dirty="0" smtClean="0"/>
              <a:t>com resultado </a:t>
            </a:r>
            <a:r>
              <a:rPr lang="pt-BR" sz="2000" dirty="0"/>
              <a:t>do </a:t>
            </a:r>
            <a:r>
              <a:rPr lang="pt-BR" sz="2000" dirty="0" smtClean="0"/>
              <a:t>exame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 </a:t>
            </a:r>
            <a:r>
              <a:rPr lang="pt-BR" sz="2000" dirty="0" smtClean="0"/>
              <a:t>            registrado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2º mês: 103 </a:t>
            </a:r>
            <a:r>
              <a:rPr lang="pt-BR" sz="2000" b="1" dirty="0"/>
              <a:t>(44,2</a:t>
            </a:r>
            <a:r>
              <a:rPr lang="pt-BR" sz="2000" b="1" dirty="0" smtClean="0"/>
              <a:t>%) </a:t>
            </a:r>
            <a:r>
              <a:rPr lang="pt-BR" sz="2000" dirty="0" smtClean="0"/>
              <a:t>com resultado do exame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 </a:t>
            </a:r>
            <a:r>
              <a:rPr lang="pt-BR" sz="2000" dirty="0" smtClean="0"/>
              <a:t>             registrado</a:t>
            </a:r>
          </a:p>
          <a:p>
            <a:pPr>
              <a:lnSpc>
                <a:spcPct val="150000"/>
              </a:lnSpc>
            </a:pPr>
            <a:r>
              <a:rPr lang="pt-BR" sz="2000" dirty="0" smtClean="0"/>
              <a:t> 3º mês: 196 </a:t>
            </a:r>
            <a:r>
              <a:rPr lang="pt-BR" sz="2000" b="1" dirty="0" smtClean="0">
                <a:solidFill>
                  <a:srgbClr val="FF0000"/>
                </a:solidFill>
              </a:rPr>
              <a:t>(58,9%) </a:t>
            </a:r>
            <a:r>
              <a:rPr lang="pt-BR" sz="2000" dirty="0" smtClean="0"/>
              <a:t>tinham </a:t>
            </a:r>
            <a:r>
              <a:rPr lang="pt-BR" sz="2000" dirty="0"/>
              <a:t>o resultado </a:t>
            </a:r>
            <a:endParaRPr lang="pt-BR" sz="2000" dirty="0" smtClean="0"/>
          </a:p>
          <a:p>
            <a:pPr>
              <a:lnSpc>
                <a:spcPct val="150000"/>
              </a:lnSpc>
            </a:pPr>
            <a:r>
              <a:rPr lang="pt-BR" sz="2000" dirty="0"/>
              <a:t> </a:t>
            </a:r>
            <a:r>
              <a:rPr lang="pt-BR" sz="2000" dirty="0" smtClean="0"/>
              <a:t>              registrado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211394" y="5675830"/>
            <a:ext cx="8058616" cy="92333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Obs:</a:t>
            </a:r>
            <a:r>
              <a:rPr lang="pt-BR" dirty="0">
                <a:solidFill>
                  <a:schemeClr val="tx2"/>
                </a:solidFill>
              </a:rPr>
              <a:t>100% das mulheres (333) entre  25 a 64 anos cadastradas no </a:t>
            </a:r>
            <a:r>
              <a:rPr lang="pt-BR" dirty="0" smtClean="0">
                <a:solidFill>
                  <a:schemeClr val="tx2"/>
                </a:solidFill>
              </a:rPr>
              <a:t>programa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>
                <a:solidFill>
                  <a:schemeClr val="tx2"/>
                </a:solidFill>
              </a:rPr>
              <a:t>têm exame CP do colo do útero realizado e registrado </a:t>
            </a:r>
            <a:r>
              <a:rPr lang="pt-BR" dirty="0" smtClean="0">
                <a:solidFill>
                  <a:schemeClr val="tx2"/>
                </a:solidFill>
              </a:rPr>
              <a:t>no prontuário, 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no entanto nem todas tem o registro do resultado do exame  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95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Meta </a:t>
            </a:r>
            <a:r>
              <a:rPr lang="pt-BR" sz="2400" dirty="0"/>
              <a:t>4.2 Manter registro da realização da mamografia em registro </a:t>
            </a:r>
            <a:r>
              <a:rPr lang="pt-BR" sz="2400" dirty="0" smtClean="0"/>
              <a:t>específico</a:t>
            </a:r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</a:t>
            </a:r>
            <a:r>
              <a:rPr lang="pt-BR" sz="2400" dirty="0"/>
              <a:t>em 100% das mulheres cadastradas. </a:t>
            </a:r>
            <a:endParaRPr lang="pt-BR" sz="2400" dirty="0" smtClean="0"/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endParaRPr lang="es-ES" sz="2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Autofit/>
          </a:bodyPr>
          <a:lstStyle/>
          <a:p>
            <a:r>
              <a:rPr lang="pt-BR" sz="3200" b="0" dirty="0"/>
              <a:t>Objetivo 4. Melhorar o registro das </a:t>
            </a:r>
            <a:r>
              <a:rPr lang="pt-BR" sz="3200" b="0" dirty="0" smtClean="0"/>
              <a:t>informações</a:t>
            </a:r>
            <a:r>
              <a:rPr lang="es-ES" sz="3200" b="0" dirty="0"/>
              <a:t/>
            </a:r>
            <a:br>
              <a:rPr lang="es-ES" sz="3200" b="0" dirty="0"/>
            </a:br>
            <a:endParaRPr lang="es-ES" sz="3200" b="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873566"/>
              </p:ext>
            </p:extLst>
          </p:nvPr>
        </p:nvGraphicFramePr>
        <p:xfrm>
          <a:off x="6054810" y="2778575"/>
          <a:ext cx="5791199" cy="3858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33827" y="2882068"/>
            <a:ext cx="56591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1º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mês: 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24 mulheres cadastradas</a:t>
            </a:r>
          </a:p>
          <a:p>
            <a:r>
              <a:rPr lang="pt-B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 6 com registro da mamografia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2º mês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48 mulheres cadastradas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13 com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registro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mamografia</a:t>
            </a:r>
          </a:p>
          <a:p>
            <a:endParaRPr lang="pt-BR" sz="2000" dirty="0">
              <a:latin typeface="Arial" pitchFamily="34" charset="0"/>
              <a:cs typeface="Arial" pitchFamily="34" charset="0"/>
            </a:endParaRP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3º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mês: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 79 mulheres cadastradas</a:t>
            </a:r>
          </a:p>
          <a:p>
            <a:r>
              <a:rPr lang="pt-BR" sz="2000" dirty="0" smtClean="0">
                <a:latin typeface="Arial" pitchFamily="34" charset="0"/>
                <a:cs typeface="Arial" pitchFamily="34" charset="0"/>
              </a:rPr>
              <a:t>              25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com registro da 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mamografia 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(31,6%)</a:t>
            </a:r>
            <a:endParaRPr lang="pt-B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5"/>
          <p:cNvSpPr txBox="1"/>
          <p:nvPr/>
        </p:nvSpPr>
        <p:spPr>
          <a:xfrm>
            <a:off x="123568" y="5969466"/>
            <a:ext cx="5768256" cy="646331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Obs:</a:t>
            </a:r>
            <a:r>
              <a:rPr lang="pt-BR" dirty="0">
                <a:solidFill>
                  <a:schemeClr val="tx2"/>
                </a:solidFill>
              </a:rPr>
              <a:t>100% das mulheres </a:t>
            </a:r>
            <a:r>
              <a:rPr lang="pt-BR" dirty="0" smtClean="0">
                <a:solidFill>
                  <a:schemeClr val="tx2"/>
                </a:solidFill>
              </a:rPr>
              <a:t>(25) com mamografia em dia</a:t>
            </a: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tem o exame em registro específico </a:t>
            </a:r>
            <a:endParaRPr lang="pt-B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1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7638"/>
            <a:ext cx="11582400" cy="4525963"/>
          </a:xfrm>
        </p:spPr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Meta </a:t>
            </a:r>
            <a:r>
              <a:rPr lang="pt-BR" sz="2400" dirty="0"/>
              <a:t>5.1 Pesquisar sinais de alerta para  CCU em 100% das mulheres </a:t>
            </a:r>
            <a:r>
              <a:rPr lang="pt-BR" sz="2400" dirty="0" smtClean="0"/>
              <a:t>entre</a:t>
            </a:r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</a:t>
            </a:r>
            <a:r>
              <a:rPr lang="pt-BR" sz="2400" dirty="0"/>
              <a:t>25 e 64 </a:t>
            </a:r>
            <a:r>
              <a:rPr lang="pt-BR" sz="2400" dirty="0" smtClean="0"/>
              <a:t>anos</a:t>
            </a:r>
          </a:p>
          <a:p>
            <a:pPr marL="109728" indent="0">
              <a:buNone/>
            </a:pPr>
            <a:endParaRPr lang="pt-BR" sz="2400" dirty="0" smtClean="0"/>
          </a:p>
          <a:p>
            <a:r>
              <a:rPr lang="pt-BR" sz="2400" dirty="0"/>
              <a:t>Meta 5.2 Realizar avaliação de risco para CM em 100% das mulheres entre </a:t>
            </a:r>
          </a:p>
          <a:p>
            <a:pPr marL="109728" indent="0">
              <a:buNone/>
            </a:pPr>
            <a:r>
              <a:rPr lang="pt-BR" sz="2400" dirty="0"/>
              <a:t>                  50 e 69 </a:t>
            </a:r>
            <a:r>
              <a:rPr lang="pt-BR" sz="2400" dirty="0" smtClean="0"/>
              <a:t>anos.</a:t>
            </a:r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r>
              <a:rPr lang="pt-BR" sz="2400" b="1" dirty="0" smtClean="0"/>
              <a:t>Resultado</a:t>
            </a:r>
            <a:r>
              <a:rPr lang="pt-BR" sz="2400" b="1" dirty="0"/>
              <a:t>: </a:t>
            </a:r>
            <a:r>
              <a:rPr lang="pt-BR" sz="2400" dirty="0" smtClean="0"/>
              <a:t>100% das Metas alcançadas nos três meses</a:t>
            </a:r>
            <a:endParaRPr lang="es-E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0" dirty="0" smtClean="0"/>
              <a:t/>
            </a:r>
            <a:br>
              <a:rPr lang="pt-BR" sz="3600" b="0" dirty="0" smtClean="0"/>
            </a:br>
            <a:r>
              <a:rPr lang="pt-BR" sz="3200" b="0" dirty="0" smtClean="0"/>
              <a:t>Objetivo </a:t>
            </a:r>
            <a:r>
              <a:rPr lang="pt-BR" sz="3200" b="0" dirty="0"/>
              <a:t>5. Mapear as mulheres de risco para CCU e </a:t>
            </a:r>
            <a:r>
              <a:rPr lang="pt-BR" sz="3200" b="0" dirty="0" smtClean="0"/>
              <a:t/>
            </a:r>
            <a:br>
              <a:rPr lang="pt-BR" sz="3200" b="0" dirty="0" smtClean="0"/>
            </a:br>
            <a:r>
              <a:rPr lang="pt-BR" sz="3200" b="0" dirty="0"/>
              <a:t> </a:t>
            </a:r>
            <a:r>
              <a:rPr lang="pt-BR" sz="3200" b="0" dirty="0" smtClean="0"/>
              <a:t>                  CM</a:t>
            </a:r>
            <a:r>
              <a:rPr lang="es-ES" sz="3200" b="0" dirty="0"/>
              <a:t/>
            </a:r>
            <a:br>
              <a:rPr lang="es-ES" sz="3200" b="0" dirty="0"/>
            </a:br>
            <a:endParaRPr lang="es-ES" sz="3200" b="0" dirty="0"/>
          </a:p>
        </p:txBody>
      </p:sp>
    </p:spTree>
    <p:extLst>
      <p:ext uri="{BB962C8B-B14F-4D97-AF65-F5344CB8AC3E}">
        <p14:creationId xmlns:p14="http://schemas.microsoft.com/office/powerpoint/2010/main" val="11907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Meta </a:t>
            </a:r>
            <a:r>
              <a:rPr lang="pt-BR" sz="2400" dirty="0"/>
              <a:t>6.1 Orientar 100% das mulheres cadastradas sobre DSTs e fatores </a:t>
            </a:r>
            <a:r>
              <a:rPr lang="pt-BR" sz="2400" dirty="0" smtClean="0"/>
              <a:t>de</a:t>
            </a:r>
          </a:p>
          <a:p>
            <a:pPr marL="109728" indent="0">
              <a:buNone/>
            </a:pPr>
            <a:r>
              <a:rPr lang="pt-BR" sz="2400" dirty="0"/>
              <a:t> </a:t>
            </a:r>
            <a:r>
              <a:rPr lang="pt-BR" sz="2400" dirty="0" smtClean="0"/>
              <a:t>                 </a:t>
            </a:r>
            <a:r>
              <a:rPr lang="pt-BR" sz="2400" dirty="0"/>
              <a:t>risco para CCU</a:t>
            </a:r>
            <a:r>
              <a:rPr lang="pt-BR" sz="2400" dirty="0" smtClean="0"/>
              <a:t>.</a:t>
            </a:r>
          </a:p>
          <a:p>
            <a:pPr marL="109728" indent="0">
              <a:buNone/>
            </a:pPr>
            <a:endParaRPr lang="pt-BR" sz="2400" dirty="0" smtClean="0"/>
          </a:p>
          <a:p>
            <a:r>
              <a:rPr lang="pt-BR" sz="2400" dirty="0"/>
              <a:t>Meta 6.2 Orientar 100% das mulheres cadastradas sobre DSTs e fatores de</a:t>
            </a:r>
          </a:p>
          <a:p>
            <a:pPr marL="109728" indent="0">
              <a:buNone/>
            </a:pPr>
            <a:r>
              <a:rPr lang="pt-BR" sz="2400" dirty="0"/>
              <a:t>                  risco para CM</a:t>
            </a:r>
            <a:r>
              <a:rPr lang="pt-BR" sz="2400" dirty="0" smtClean="0"/>
              <a:t>.</a:t>
            </a:r>
            <a:endParaRPr lang="pt-BR" sz="2400" dirty="0"/>
          </a:p>
          <a:p>
            <a:pPr marL="109728" indent="0">
              <a:buNone/>
            </a:pPr>
            <a:endParaRPr lang="pt-BR" sz="2400" dirty="0" smtClean="0"/>
          </a:p>
          <a:p>
            <a:pPr marL="109728" indent="0">
              <a:buNone/>
            </a:pPr>
            <a:endParaRPr lang="pt-BR" sz="2400" dirty="0"/>
          </a:p>
          <a:p>
            <a:pPr marL="109728" indent="0">
              <a:buNone/>
            </a:pPr>
            <a:r>
              <a:rPr lang="pt-BR" sz="2400" dirty="0" smtClean="0"/>
              <a:t> </a:t>
            </a:r>
            <a:r>
              <a:rPr lang="pt-BR" sz="2400" b="1" dirty="0" smtClean="0"/>
              <a:t>Resultado</a:t>
            </a:r>
            <a:r>
              <a:rPr lang="pt-BR" sz="2400" b="1" dirty="0"/>
              <a:t>: </a:t>
            </a:r>
            <a:r>
              <a:rPr lang="pt-BR" sz="2400" dirty="0"/>
              <a:t>100% das Metas alcançadas nos três meses</a:t>
            </a:r>
            <a:endParaRPr lang="es-ES" sz="2400" dirty="0"/>
          </a:p>
          <a:p>
            <a:pPr marL="109728" indent="0">
              <a:buNone/>
            </a:pPr>
            <a:endParaRPr lang="es-E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0" dirty="0"/>
              <a:t>Objetivo 6. Promover a </a:t>
            </a:r>
            <a:r>
              <a:rPr lang="pt-BR" sz="3200" b="0" dirty="0" smtClean="0"/>
              <a:t>saúde</a:t>
            </a:r>
            <a:r>
              <a:rPr lang="es-ES" sz="3200" b="0" dirty="0"/>
              <a:t/>
            </a:r>
            <a:br>
              <a:rPr lang="es-ES" sz="3200" b="0" dirty="0"/>
            </a:br>
            <a:endParaRPr lang="es-ES" sz="3200" b="0" dirty="0"/>
          </a:p>
        </p:txBody>
      </p:sp>
    </p:spTree>
    <p:extLst>
      <p:ext uri="{BB962C8B-B14F-4D97-AF65-F5344CB8AC3E}">
        <p14:creationId xmlns:p14="http://schemas.microsoft.com/office/powerpoint/2010/main" val="307591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738504"/>
            <a:ext cx="1097280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Redistribução das </a:t>
            </a:r>
            <a:r>
              <a:rPr lang="pt-BR" sz="2400" dirty="0"/>
              <a:t>atribuições </a:t>
            </a:r>
            <a:r>
              <a:rPr lang="pt-BR" sz="2400" dirty="0" smtClean="0"/>
              <a:t>dos integrantes com participação </a:t>
            </a:r>
            <a:r>
              <a:rPr lang="pt-BR" sz="2400" dirty="0"/>
              <a:t>ativa nas </a:t>
            </a:r>
            <a:r>
              <a:rPr lang="pt-BR" sz="2400" dirty="0" smtClean="0"/>
              <a:t>ações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/>
              <a:t>F</a:t>
            </a:r>
            <a:r>
              <a:rPr lang="pt-BR" sz="2400" dirty="0" smtClean="0"/>
              <a:t>ortaleceu </a:t>
            </a:r>
            <a:r>
              <a:rPr lang="pt-BR" sz="2400" dirty="0"/>
              <a:t>a integração entre todos os membros compartilhando o trabalho e articulando as ações implementadas pelo </a:t>
            </a:r>
            <a:r>
              <a:rPr lang="pt-BR" sz="2400" dirty="0" smtClean="0"/>
              <a:t>programa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Maior </a:t>
            </a:r>
            <a:r>
              <a:rPr lang="pt-BR" sz="2400" dirty="0"/>
              <a:t>qualificação da prática clínica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0" dirty="0" smtClean="0"/>
              <a:t>DISCUSSÃO</a:t>
            </a:r>
            <a:br>
              <a:rPr lang="pt-BR" sz="3600" b="0" dirty="0" smtClean="0"/>
            </a:br>
            <a:r>
              <a:rPr lang="pt-BR" sz="2800" b="0" dirty="0" smtClean="0"/>
              <a:t>Importância da intervenção para a equipe</a:t>
            </a:r>
            <a:endParaRPr lang="pt-BR" sz="2800" b="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Detecção precoce do CCU e CM com acompanhamento oportuno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tendimento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de maior qualidade em benefício da sua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saúde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Melhoria da adesão das mulheres ao programa através da busca ativa para avaliação dos resultados.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Atividades de promoção de saúde 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0" dirty="0" smtClean="0"/>
              <a:t>DISCUSSÃO</a:t>
            </a:r>
            <a:br>
              <a:rPr lang="pt-BR" sz="3600" b="0" dirty="0" smtClean="0"/>
            </a:br>
            <a:r>
              <a:rPr lang="pt-BR" sz="2800" b="0" dirty="0" smtClean="0"/>
              <a:t>Importância da intervenção para a comunidade</a:t>
            </a:r>
            <a:endParaRPr lang="pt-BR" sz="2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695641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pt-BR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Maior nivel de organização </a:t>
            </a:r>
            <a:r>
              <a:rPr lang="pt-BR" sz="2600" u="sng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t-BR" sz="2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</a:p>
          <a:p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ações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estruturadas de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forma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 </a:t>
            </a:r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Criação de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registros específicos do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ealizamos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avaliação e monitoramento das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ações</a:t>
            </a: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Permitiu viabilizar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 agendamento 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Otimizou a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agenda para a atenção à demanda espontânea. 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0" dirty="0"/>
              <a:t>DISCUSSÃO </a:t>
            </a:r>
            <a:r>
              <a:rPr lang="pt-BR" sz="3600" b="0" dirty="0" smtClean="0"/>
              <a:t/>
            </a:r>
            <a:br>
              <a:rPr lang="pt-BR" sz="3600" b="0" dirty="0" smtClean="0"/>
            </a:br>
            <a:r>
              <a:rPr lang="pt-BR" sz="2800" b="0" dirty="0" smtClean="0"/>
              <a:t>Importância da intervenção para o serviço</a:t>
            </a:r>
            <a:endParaRPr lang="pt-BR" sz="28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/>
              <a:t>A</a:t>
            </a:r>
            <a:r>
              <a:rPr lang="pt-BR" sz="2400" dirty="0" smtClean="0"/>
              <a:t> </a:t>
            </a:r>
            <a:r>
              <a:rPr lang="pt-BR" sz="2400" dirty="0"/>
              <a:t>intervenção </a:t>
            </a:r>
            <a:r>
              <a:rPr lang="pt-BR" sz="2400" dirty="0" smtClean="0"/>
              <a:t>foi incorporada à </a:t>
            </a:r>
            <a:r>
              <a:rPr lang="pt-BR" sz="2400" dirty="0"/>
              <a:t>rotina do </a:t>
            </a:r>
            <a:r>
              <a:rPr lang="pt-BR" sz="2400" dirty="0" smtClean="0"/>
              <a:t>serviço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pt-BR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Equipes capacitadas com </a:t>
            </a:r>
            <a:r>
              <a:rPr lang="pt-BR" sz="2400" dirty="0"/>
              <a:t>maior experiência e critérios para resolver as dificuldades e </a:t>
            </a:r>
            <a:r>
              <a:rPr lang="pt-BR" sz="2400" dirty="0" smtClean="0"/>
              <a:t>melhorar </a:t>
            </a:r>
            <a:r>
              <a:rPr lang="pt-BR" sz="2400" dirty="0"/>
              <a:t>a qualidade do </a:t>
            </a:r>
            <a:r>
              <a:rPr lang="pt-BR" sz="2400" dirty="0" smtClean="0"/>
              <a:t>serviço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pt-BR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Alcançar </a:t>
            </a:r>
            <a:r>
              <a:rPr lang="pt-BR" sz="2400" dirty="0"/>
              <a:t>maior cobertura </a:t>
            </a:r>
            <a:r>
              <a:rPr lang="pt-BR" sz="2400" dirty="0" smtClean="0"/>
              <a:t>no programa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endParaRPr lang="pt-BR" sz="2400" dirty="0" smtClean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pt-BR" sz="2400" dirty="0" smtClean="0"/>
              <a:t>Fortalecer o </a:t>
            </a:r>
            <a:r>
              <a:rPr lang="pt-BR" sz="2400" dirty="0"/>
              <a:t>trabalho </a:t>
            </a:r>
            <a:r>
              <a:rPr lang="pt-BR" sz="2400" dirty="0" smtClean="0"/>
              <a:t>educativo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0" dirty="0"/>
              <a:t>DISCUSSÃO </a:t>
            </a:r>
            <a:r>
              <a:rPr lang="pt-BR" sz="3600" b="0" dirty="0" smtClean="0"/>
              <a:t/>
            </a:r>
            <a:br>
              <a:rPr lang="pt-BR" sz="3600" b="0" dirty="0" smtClean="0"/>
            </a:br>
            <a:r>
              <a:rPr lang="es-ES" sz="2800" b="0" dirty="0" err="1" smtClean="0"/>
              <a:t>Incorporação</a:t>
            </a:r>
            <a:r>
              <a:rPr lang="es-ES" sz="2800" b="0" dirty="0" smtClean="0"/>
              <a:t> à </a:t>
            </a:r>
            <a:r>
              <a:rPr lang="es-ES" sz="2800" b="0" dirty="0" err="1" smtClean="0"/>
              <a:t>rotina</a:t>
            </a:r>
            <a:r>
              <a:rPr lang="es-ES" sz="2800" b="0" dirty="0" smtClean="0"/>
              <a:t> do </a:t>
            </a:r>
            <a:r>
              <a:rPr lang="es-ES" sz="2800" b="0" dirty="0" err="1" smtClean="0"/>
              <a:t>serviço</a:t>
            </a:r>
            <a:endParaRPr lang="es-ES" sz="2800" b="0" dirty="0"/>
          </a:p>
        </p:txBody>
      </p:sp>
    </p:spTree>
    <p:extLst>
      <p:ext uri="{BB962C8B-B14F-4D97-AF65-F5344CB8AC3E}">
        <p14:creationId xmlns:p14="http://schemas.microsoft.com/office/powerpoint/2010/main" val="37047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481329"/>
            <a:ext cx="10972800" cy="5079128"/>
          </a:xfrm>
        </p:spPr>
        <p:txBody>
          <a:bodyPr>
            <a:normAutofit/>
          </a:bodyPr>
          <a:lstStyle/>
          <a:p>
            <a:r>
              <a:rPr lang="pt-BR" sz="2400" dirty="0"/>
              <a:t>O</a:t>
            </a:r>
            <a:r>
              <a:rPr lang="pt-BR" sz="2400" dirty="0" smtClean="0"/>
              <a:t>portunidade </a:t>
            </a:r>
            <a:r>
              <a:rPr lang="pt-BR" sz="2400" dirty="0"/>
              <a:t>de conhecer o </a:t>
            </a:r>
            <a:r>
              <a:rPr lang="pt-BR" sz="2400" dirty="0" smtClean="0"/>
              <a:t>SUS </a:t>
            </a:r>
            <a:r>
              <a:rPr lang="pt-BR" sz="2400" dirty="0"/>
              <a:t>e a Estratégia de Saúde da </a:t>
            </a:r>
            <a:r>
              <a:rPr lang="pt-BR" sz="2400" dirty="0" smtClean="0"/>
              <a:t>Família</a:t>
            </a:r>
          </a:p>
          <a:p>
            <a:endParaRPr lang="pt-BR" sz="2400" dirty="0" smtClean="0"/>
          </a:p>
          <a:p>
            <a:r>
              <a:rPr lang="pt-BR" sz="2400" dirty="0" smtClean="0"/>
              <a:t>Contribuiu para a </a:t>
            </a:r>
            <a:r>
              <a:rPr lang="pt-BR" sz="2400" dirty="0"/>
              <a:t>qualificar a minha prática </a:t>
            </a:r>
            <a:r>
              <a:rPr lang="pt-BR" sz="2400" dirty="0" smtClean="0"/>
              <a:t>clínica, </a:t>
            </a:r>
            <a:r>
              <a:rPr lang="pt-BR" sz="2400" dirty="0"/>
              <a:t>familiarizando-nos com as doenças de maior prevalência </a:t>
            </a:r>
            <a:r>
              <a:rPr lang="pt-BR" sz="2400" dirty="0" smtClean="0"/>
              <a:t>e seus protocolos</a:t>
            </a:r>
          </a:p>
          <a:p>
            <a:endParaRPr lang="pt-BR" sz="2400" dirty="0" smtClean="0"/>
          </a:p>
          <a:p>
            <a:r>
              <a:rPr lang="pt-BR" sz="2400" dirty="0"/>
              <a:t>E</a:t>
            </a:r>
            <a:r>
              <a:rPr lang="pt-BR" sz="2400" dirty="0" smtClean="0"/>
              <a:t>stimulou </a:t>
            </a:r>
            <a:r>
              <a:rPr lang="pt-BR" sz="2400" dirty="0"/>
              <a:t>a </a:t>
            </a:r>
            <a:r>
              <a:rPr lang="pt-BR" sz="2400" dirty="0" smtClean="0"/>
              <a:t>minha participação </a:t>
            </a:r>
            <a:r>
              <a:rPr lang="pt-BR" sz="2400" dirty="0"/>
              <a:t>e autonomia dentro do marco de </a:t>
            </a:r>
            <a:r>
              <a:rPr lang="pt-BR" sz="2400" dirty="0" smtClean="0"/>
              <a:t>atuação</a:t>
            </a:r>
          </a:p>
          <a:p>
            <a:endParaRPr lang="pt-BR" sz="2400" dirty="0" smtClean="0"/>
          </a:p>
          <a:p>
            <a:r>
              <a:rPr lang="pt-BR" sz="2400" dirty="0" smtClean="0"/>
              <a:t>Promoveu </a:t>
            </a:r>
            <a:r>
              <a:rPr lang="pt-BR" sz="2400" dirty="0"/>
              <a:t>a minha capacidade de gestão e organização do </a:t>
            </a:r>
            <a:r>
              <a:rPr lang="pt-BR" sz="2400" dirty="0" smtClean="0"/>
              <a:t>serviço</a:t>
            </a:r>
          </a:p>
          <a:p>
            <a:endParaRPr lang="pt-BR" sz="2400" dirty="0" smtClean="0"/>
          </a:p>
          <a:p>
            <a:pPr marL="109728" indent="0" algn="ctr">
              <a:buNone/>
            </a:pPr>
            <a:r>
              <a:rPr lang="pt-BR" sz="2400" dirty="0" smtClean="0"/>
              <a:t>Contribuindo </a:t>
            </a:r>
            <a:r>
              <a:rPr lang="pt-BR" sz="2400" dirty="0"/>
              <a:t>a meu crescimento </a:t>
            </a:r>
            <a:r>
              <a:rPr lang="pt-BR" sz="2400" dirty="0" smtClean="0"/>
              <a:t>profissional </a:t>
            </a:r>
            <a:endParaRPr lang="es-ES" sz="2400" dirty="0"/>
          </a:p>
          <a:p>
            <a:endParaRPr lang="es-E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0" dirty="0" err="1" smtClean="0"/>
              <a:t>Reflexão</a:t>
            </a:r>
            <a:r>
              <a:rPr lang="es-ES" sz="3600" b="0" dirty="0" smtClean="0"/>
              <a:t> Crítica</a:t>
            </a:r>
            <a:endParaRPr lang="es-ES" sz="3600" b="0" dirty="0"/>
          </a:p>
        </p:txBody>
      </p:sp>
    </p:spTree>
    <p:extLst>
      <p:ext uri="{BB962C8B-B14F-4D97-AF65-F5344CB8AC3E}">
        <p14:creationId xmlns:p14="http://schemas.microsoft.com/office/powerpoint/2010/main" val="243886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 smtClean="0"/>
              <a:t>De </a:t>
            </a:r>
            <a:r>
              <a:rPr lang="pt-BR" sz="2400" dirty="0"/>
              <a:t>acordo com a OMS, quando o rastreamento </a:t>
            </a:r>
            <a:r>
              <a:rPr lang="pt-BR" sz="2400" dirty="0" smtClean="0"/>
              <a:t>apresenta  </a:t>
            </a:r>
            <a:r>
              <a:rPr lang="pt-BR" sz="2400" dirty="0"/>
              <a:t>boa </a:t>
            </a:r>
            <a:r>
              <a:rPr lang="pt-BR" sz="2400" dirty="0" smtClean="0"/>
              <a:t>cobertura</a:t>
            </a:r>
          </a:p>
          <a:p>
            <a:pPr marL="109728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(</a:t>
            </a:r>
            <a:r>
              <a:rPr lang="pt-BR" sz="2400" dirty="0"/>
              <a:t>80%) e é realizado dentro dos padrões de qualidade modifica </a:t>
            </a:r>
            <a:r>
              <a:rPr lang="pt-BR" sz="2400" dirty="0" smtClean="0"/>
              <a:t>efetivamente</a:t>
            </a:r>
          </a:p>
          <a:p>
            <a:pPr marL="109728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as taxas </a:t>
            </a:r>
            <a:r>
              <a:rPr lang="pt-BR" sz="2400" dirty="0"/>
              <a:t>de incidência e mortalidade por esse câncer. </a:t>
            </a:r>
            <a:endParaRPr lang="pt-BR" sz="2400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pt-BR" sz="2400" dirty="0" smtClean="0"/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sz="2400" dirty="0"/>
              <a:t>Os elevados índices de incidência e mortalidade por CCU e CM </a:t>
            </a:r>
            <a:r>
              <a:rPr lang="pt-BR" sz="2400" dirty="0" smtClean="0"/>
              <a:t>Brasil</a:t>
            </a:r>
          </a:p>
          <a:p>
            <a:pPr marL="109728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justificam a </a:t>
            </a:r>
            <a:r>
              <a:rPr lang="pt-BR" sz="2400" dirty="0"/>
              <a:t>implantação de estratégias efetivas de controle dessas </a:t>
            </a:r>
            <a:r>
              <a:rPr lang="pt-BR" sz="2400" dirty="0" smtClean="0"/>
              <a:t>doenças</a:t>
            </a:r>
          </a:p>
          <a:p>
            <a:pPr marL="109728" indent="0" algn="just">
              <a:buNone/>
            </a:pPr>
            <a:r>
              <a:rPr lang="pt-BR" sz="2400" dirty="0"/>
              <a:t> </a:t>
            </a:r>
            <a:r>
              <a:rPr lang="pt-BR" sz="2400" dirty="0" smtClean="0"/>
              <a:t>  </a:t>
            </a:r>
            <a:r>
              <a:rPr lang="pt-BR" sz="2400" dirty="0"/>
              <a:t>que incluam </a:t>
            </a:r>
            <a:r>
              <a:rPr lang="pt-BR" sz="2400" b="1" dirty="0" smtClean="0"/>
              <a:t>ações </a:t>
            </a:r>
            <a:r>
              <a:rPr lang="pt-BR" sz="2400" b="1" dirty="0"/>
              <a:t>de promoção à saúde, prevenção e detecção precoce</a:t>
            </a:r>
          </a:p>
          <a:p>
            <a:pPr>
              <a:buFont typeface="Wingdings" panose="05000000000000000000" pitchFamily="2" charset="2"/>
              <a:buChar char="v"/>
            </a:pPr>
            <a:endParaRPr lang="pt-BR" sz="2400" b="1" dirty="0"/>
          </a:p>
          <a:p>
            <a:pPr marL="109728" indent="0">
              <a:buNone/>
            </a:pPr>
            <a:endParaRPr lang="pt-BR" sz="2400" b="1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0" dirty="0" err="1" smtClean="0"/>
              <a:t>Introdução</a:t>
            </a:r>
            <a:endParaRPr lang="es-ES" sz="3600" b="0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393680" y="629412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BRASIL, 2013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/>
              <a:t> </a:t>
            </a:r>
            <a:r>
              <a:rPr lang="es-ES" sz="6000" dirty="0" smtClean="0"/>
              <a:t>              </a:t>
            </a:r>
            <a:r>
              <a:rPr lang="es-ES" sz="6000" dirty="0" err="1" smtClean="0"/>
              <a:t>OBRIGADA</a:t>
            </a:r>
            <a:endParaRPr lang="es-ES" sz="6000" dirty="0"/>
          </a:p>
        </p:txBody>
      </p:sp>
      <p:pic>
        <p:nvPicPr>
          <p:cNvPr id="4" name="Content Placeholder 3" descr="http://www.gadoo.com.br/wp-content/uploads/2014/07/5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23771" y="1857828"/>
            <a:ext cx="5837456" cy="3583214"/>
          </a:xfrm>
          <a:prstGeom prst="rect">
            <a:avLst/>
          </a:prstGeom>
          <a:gradFill>
            <a:gsLst>
              <a:gs pos="0">
                <a:schemeClr val="tx2">
                  <a:lumMod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81760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882858" y="-95115"/>
            <a:ext cx="6701601" cy="1143000"/>
          </a:xfrm>
        </p:spPr>
        <p:txBody>
          <a:bodyPr>
            <a:normAutofit/>
          </a:bodyPr>
          <a:lstStyle/>
          <a:p>
            <a:pPr algn="r"/>
            <a:r>
              <a:rPr lang="es-ES" sz="3600" b="0" dirty="0" err="1" smtClean="0"/>
              <a:t>Município</a:t>
            </a:r>
            <a:r>
              <a:rPr lang="es-ES" sz="3600" b="0" dirty="0" smtClean="0"/>
              <a:t> Envira</a:t>
            </a:r>
            <a:endParaRPr lang="es-ES" sz="3600" b="0" dirty="0"/>
          </a:p>
        </p:txBody>
      </p:sp>
      <p:sp>
        <p:nvSpPr>
          <p:cNvPr id="10" name="Rectangle 9"/>
          <p:cNvSpPr/>
          <p:nvPr/>
        </p:nvSpPr>
        <p:spPr>
          <a:xfrm>
            <a:off x="367025" y="1404164"/>
            <a:ext cx="6059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Populacão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estimada: 18,786 habitantes</a:t>
            </a:r>
            <a:endParaRPr lang="es-E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01" y="174171"/>
            <a:ext cx="5591628" cy="409302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33309" y="3265151"/>
            <a:ext cx="1540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ENVIRA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48645" y="811322"/>
            <a:ext cx="2260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>
                <a:solidFill>
                  <a:srgbClr val="FF0000"/>
                </a:solidFill>
              </a:rPr>
              <a:t>AMAZONAS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705101"/>
            <a:ext cx="5395465" cy="397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8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Hospital </a:t>
            </a:r>
            <a:r>
              <a:rPr lang="pt-BR" sz="2400" dirty="0"/>
              <a:t>Municipal com boa estrutura física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Não têm atenção especializada</a:t>
            </a:r>
            <a:r>
              <a:rPr lang="pt-BR" sz="2400" dirty="0" smtClean="0"/>
              <a:t>.</a:t>
            </a:r>
          </a:p>
          <a:p>
            <a:endParaRPr lang="pt-BR" sz="2400" dirty="0"/>
          </a:p>
          <a:p>
            <a:r>
              <a:rPr lang="pt-BR" sz="2400" dirty="0"/>
              <a:t>Três UBS e oito Equipes de Saúde da Familia.</a:t>
            </a:r>
          </a:p>
          <a:p>
            <a:pPr marL="109728" indent="0">
              <a:buNone/>
            </a:pPr>
            <a:endParaRPr lang="pt-BR" sz="2400" dirty="0"/>
          </a:p>
          <a:p>
            <a:r>
              <a:rPr lang="pt-BR" sz="2400" dirty="0" smtClean="0"/>
              <a:t>Uma equipe do NASF</a:t>
            </a:r>
          </a:p>
          <a:p>
            <a:endParaRPr lang="pt-BR" sz="2400" dirty="0"/>
          </a:p>
          <a:p>
            <a:r>
              <a:rPr lang="pt-BR" sz="2400" dirty="0"/>
              <a:t>Não disponibilidade de CEO </a:t>
            </a:r>
          </a:p>
          <a:p>
            <a:endParaRPr lang="pt-BR" sz="2400" dirty="0"/>
          </a:p>
          <a:p>
            <a:endParaRPr lang="es-E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0" dirty="0" err="1" smtClean="0"/>
              <a:t>Município</a:t>
            </a:r>
            <a:r>
              <a:rPr lang="es-ES" sz="3600" b="0" dirty="0" smtClean="0"/>
              <a:t> Envira/AM</a:t>
            </a:r>
            <a:endParaRPr lang="es-ES" sz="3600" b="0" dirty="0"/>
          </a:p>
        </p:txBody>
      </p:sp>
    </p:spTree>
    <p:extLst>
      <p:ext uri="{BB962C8B-B14F-4D97-AF65-F5344CB8AC3E}">
        <p14:creationId xmlns:p14="http://schemas.microsoft.com/office/powerpoint/2010/main" val="415672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710" y="1446023"/>
            <a:ext cx="4963887" cy="550671"/>
          </a:xfrm>
        </p:spPr>
        <p:txBody>
          <a:bodyPr>
            <a:normAutofit fontScale="25000" lnSpcReduction="20000"/>
          </a:bodyPr>
          <a:lstStyle/>
          <a:p>
            <a:endParaRPr lang="pt-BR" sz="2400" dirty="0" smtClean="0"/>
          </a:p>
          <a:p>
            <a:pPr marL="109728" indent="0">
              <a:buNone/>
            </a:pPr>
            <a:r>
              <a:rPr lang="pt-BR" sz="9600" dirty="0" smtClean="0">
                <a:solidFill>
                  <a:schemeClr val="accent1">
                    <a:lumMod val="75000"/>
                  </a:schemeClr>
                </a:solidFill>
              </a:rPr>
              <a:t>População total: 3977 habitantes</a:t>
            </a:r>
          </a:p>
          <a:p>
            <a:endParaRPr lang="pt-BR" sz="2400" dirty="0" smtClean="0"/>
          </a:p>
          <a:p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2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0" dirty="0" smtClean="0"/>
              <a:t>UBS Padre Teodoro</a:t>
            </a:r>
            <a:endParaRPr lang="es-ES" sz="3600" b="0" dirty="0"/>
          </a:p>
        </p:txBody>
      </p:sp>
      <p:pic>
        <p:nvPicPr>
          <p:cNvPr id="4" name="Espaço Reservado para Conteúdo 3" descr="C:\Users\user\Documents\puesto\20150729_164856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191" y="2698597"/>
            <a:ext cx="7545250" cy="380079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1"/>
          <p:cNvSpPr txBox="1">
            <a:spLocks/>
          </p:cNvSpPr>
          <p:nvPr/>
        </p:nvSpPr>
        <p:spPr>
          <a:xfrm>
            <a:off x="849710" y="1035544"/>
            <a:ext cx="6995885" cy="9811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Font typeface="Wingdings 3"/>
              <a:buNone/>
            </a:pP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Modelo de atenção: </a:t>
            </a:r>
            <a:r>
              <a:rPr lang="pt-BR" sz="2400" dirty="0" smtClean="0">
                <a:solidFill>
                  <a:schemeClr val="accent1">
                    <a:lumMod val="75000"/>
                  </a:schemeClr>
                </a:solidFill>
              </a:rPr>
              <a:t>ESF</a:t>
            </a:r>
            <a:endParaRPr lang="pt-BR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8" name="Rectangle 7"/>
          <p:cNvSpPr/>
          <p:nvPr/>
        </p:nvSpPr>
        <p:spPr>
          <a:xfrm>
            <a:off x="978553" y="1947711"/>
            <a:ext cx="47548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dirty="0" err="1">
                <a:solidFill>
                  <a:schemeClr val="accent1">
                    <a:lumMod val="75000"/>
                  </a:schemeClr>
                </a:solidFill>
              </a:rPr>
              <a:t>Duas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400" dirty="0" smtClean="0">
                <a:solidFill>
                  <a:schemeClr val="accent1">
                    <a:lumMod val="75000"/>
                  </a:schemeClr>
                </a:solidFill>
              </a:rPr>
              <a:t>equipes de ESF </a:t>
            </a:r>
            <a:r>
              <a:rPr lang="es-ES" sz="2400" dirty="0">
                <a:solidFill>
                  <a:schemeClr val="accent1">
                    <a:lumMod val="75000"/>
                  </a:schemeClr>
                </a:solidFill>
              </a:rPr>
              <a:t>completas </a:t>
            </a:r>
          </a:p>
        </p:txBody>
      </p:sp>
    </p:spTree>
    <p:extLst>
      <p:ext uri="{BB962C8B-B14F-4D97-AF65-F5344CB8AC3E}">
        <p14:creationId xmlns:p14="http://schemas.microsoft.com/office/powerpoint/2010/main" val="86582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400" dirty="0" smtClean="0"/>
          </a:p>
          <a:p>
            <a:r>
              <a:rPr lang="pt-BR" sz="2400" dirty="0" smtClean="0"/>
              <a:t>Rastreamento apenas oportunístico do CCU.</a:t>
            </a:r>
          </a:p>
          <a:p>
            <a:endParaRPr lang="pt-BR" sz="2400" dirty="0"/>
          </a:p>
          <a:p>
            <a:r>
              <a:rPr lang="pt-BR" sz="2400" dirty="0" smtClean="0"/>
              <a:t>Sem disponibilidade </a:t>
            </a:r>
            <a:r>
              <a:rPr lang="pt-BR" sz="2400" dirty="0"/>
              <a:t>dos exames de rastreamento para câncer de </a:t>
            </a:r>
            <a:r>
              <a:rPr lang="pt-BR" sz="2400" dirty="0" smtClean="0"/>
              <a:t>mama (Mamografia e USG)</a:t>
            </a:r>
            <a:endParaRPr lang="pt-BR" sz="2400" dirty="0"/>
          </a:p>
          <a:p>
            <a:pPr marL="109728" indent="0">
              <a:buNone/>
            </a:pPr>
            <a:endParaRPr lang="pt-BR" sz="2400" dirty="0" smtClean="0"/>
          </a:p>
          <a:p>
            <a:r>
              <a:rPr lang="pt-BR" sz="2400" dirty="0" smtClean="0"/>
              <a:t>Não existiam registros específicos.</a:t>
            </a:r>
          </a:p>
          <a:p>
            <a:endParaRPr lang="pt-BR" sz="2400" dirty="0" smtClean="0"/>
          </a:p>
          <a:p>
            <a:r>
              <a:rPr lang="pt-BR" sz="2400" dirty="0" smtClean="0"/>
              <a:t>Não tínhamos dados fieis para determinar a cobertura de detecção precoce do CCU e CM. </a:t>
            </a:r>
          </a:p>
          <a:p>
            <a:endParaRPr lang="pt-BR" sz="2400" dirty="0" smtClean="0"/>
          </a:p>
          <a:p>
            <a:pPr marL="109728" indent="0">
              <a:buNone/>
            </a:pPr>
            <a:endParaRPr lang="pt-BR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600" b="0" dirty="0" err="1" smtClean="0"/>
              <a:t>Situação</a:t>
            </a:r>
            <a:r>
              <a:rPr lang="es-ES" sz="3600" b="0" dirty="0" smtClean="0"/>
              <a:t> antes da </a:t>
            </a:r>
            <a:r>
              <a:rPr lang="es-ES" sz="3600" b="0" dirty="0" err="1" smtClean="0"/>
              <a:t>Intervenção</a:t>
            </a:r>
            <a:endParaRPr lang="es-ES" sz="3600" b="0" dirty="0"/>
          </a:p>
        </p:txBody>
      </p:sp>
    </p:spTree>
    <p:extLst>
      <p:ext uri="{BB962C8B-B14F-4D97-AF65-F5344CB8AC3E}">
        <p14:creationId xmlns:p14="http://schemas.microsoft.com/office/powerpoint/2010/main" val="32181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2600" dirty="0" smtClean="0"/>
          </a:p>
          <a:p>
            <a:r>
              <a:rPr lang="pt-BR" sz="2400" dirty="0"/>
              <a:t>Dificuldade </a:t>
            </a:r>
            <a:r>
              <a:rPr lang="pt-BR" sz="2400" dirty="0" smtClean="0"/>
              <a:t>para </a:t>
            </a:r>
            <a:r>
              <a:rPr lang="pt-BR" sz="2400" dirty="0"/>
              <a:t>identificar as mulheres com atraso na realização dos exames de </a:t>
            </a:r>
            <a:r>
              <a:rPr lang="pt-BR" sz="2400" dirty="0" smtClean="0"/>
              <a:t>rastreamento</a:t>
            </a:r>
            <a:endParaRPr lang="pt-BR" sz="2400" dirty="0"/>
          </a:p>
          <a:p>
            <a:pPr marL="109728" indent="0">
              <a:buNone/>
            </a:pPr>
            <a:endParaRPr lang="pt-BR" sz="2400" dirty="0" smtClean="0"/>
          </a:p>
          <a:p>
            <a:r>
              <a:rPr lang="pt-BR" sz="2400" dirty="0" smtClean="0"/>
              <a:t>Não existía protocolo na UBS </a:t>
            </a:r>
          </a:p>
          <a:p>
            <a:endParaRPr lang="pt-BR" sz="2400" dirty="0" smtClean="0"/>
          </a:p>
          <a:p>
            <a:r>
              <a:rPr lang="pt-BR" sz="2400" dirty="0"/>
              <a:t>N</a:t>
            </a:r>
            <a:r>
              <a:rPr lang="pt-BR" sz="2400" dirty="0" smtClean="0"/>
              <a:t>ão realizávamos avaliação e monitoramento regular das ações</a:t>
            </a:r>
          </a:p>
          <a:p>
            <a:endParaRPr lang="pt-BR" sz="2400" dirty="0" smtClean="0"/>
          </a:p>
          <a:p>
            <a:pPr marL="109728" indent="0">
              <a:buNone/>
            </a:pPr>
            <a:endParaRPr lang="pt-B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>
            <a:normAutofit/>
          </a:bodyPr>
          <a:lstStyle/>
          <a:p>
            <a:pPr algn="ctr"/>
            <a:r>
              <a:rPr lang="es-ES" sz="3600" b="0" dirty="0" err="1" smtClean="0"/>
              <a:t>Situação</a:t>
            </a:r>
            <a:r>
              <a:rPr lang="es-ES" sz="3600" b="0" dirty="0" smtClean="0"/>
              <a:t> antes da </a:t>
            </a:r>
            <a:r>
              <a:rPr lang="es-ES" sz="3600" b="0" dirty="0" err="1" smtClean="0"/>
              <a:t>Intervenção</a:t>
            </a:r>
            <a:endParaRPr lang="es-ES" sz="3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314" y="2332038"/>
            <a:ext cx="10972800" cy="1586820"/>
          </a:xfrm>
        </p:spPr>
        <p:txBody>
          <a:bodyPr>
            <a:normAutofit fontScale="92500"/>
          </a:bodyPr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pt-BR" dirty="0"/>
              <a:t>Melhorar a atenção na prevenção precoce do câncer do colo do útero e câncer de mama às mulheres da UBS/ESF Padre Teodoro, </a:t>
            </a:r>
            <a:r>
              <a:rPr lang="pt-BR" dirty="0" smtClean="0"/>
              <a:t>Envira/AM.</a:t>
            </a:r>
            <a:endParaRPr lang="es-ES" dirty="0"/>
          </a:p>
          <a:p>
            <a:endParaRPr lang="es-E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4000" b="0" dirty="0" smtClean="0"/>
              <a:t>Objetivo </a:t>
            </a:r>
            <a:r>
              <a:rPr lang="es-ES" sz="4000" b="0" dirty="0" err="1" smtClean="0"/>
              <a:t>Geral</a:t>
            </a:r>
            <a:endParaRPr lang="es-ES" sz="4000" b="0" dirty="0"/>
          </a:p>
        </p:txBody>
      </p:sp>
    </p:spTree>
    <p:extLst>
      <p:ext uri="{BB962C8B-B14F-4D97-AF65-F5344CB8AC3E}">
        <p14:creationId xmlns:p14="http://schemas.microsoft.com/office/powerpoint/2010/main" val="3498030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1107</TotalTime>
  <Words>1388</Words>
  <Application>Microsoft Office PowerPoint</Application>
  <PresentationFormat>Widescreen</PresentationFormat>
  <Paragraphs>295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Arial Black</vt:lpstr>
      <vt:lpstr>Calibri</vt:lpstr>
      <vt:lpstr>Tahoma</vt:lpstr>
      <vt:lpstr>Times New Roman</vt:lpstr>
      <vt:lpstr>Verdana</vt:lpstr>
      <vt:lpstr>Wingdings</vt:lpstr>
      <vt:lpstr>Wingdings 2</vt:lpstr>
      <vt:lpstr>Wingdings 3</vt:lpstr>
      <vt:lpstr>Concurso</vt:lpstr>
      <vt:lpstr>PowerPoint Presentation</vt:lpstr>
      <vt:lpstr>Introdução</vt:lpstr>
      <vt:lpstr>Introdução</vt:lpstr>
      <vt:lpstr>Município Envira</vt:lpstr>
      <vt:lpstr>Município Envira/AM</vt:lpstr>
      <vt:lpstr>UBS Padre Teodoro</vt:lpstr>
      <vt:lpstr>Situação antes da Intervenção</vt:lpstr>
      <vt:lpstr>Situação antes da Intervenção</vt:lpstr>
      <vt:lpstr>Objetivo Geral</vt:lpstr>
      <vt:lpstr>Metodologia</vt:lpstr>
      <vt:lpstr>Ações </vt:lpstr>
      <vt:lpstr>Logística</vt:lpstr>
      <vt:lpstr>OBJETIVOS – METAS – RESULTADOS</vt:lpstr>
      <vt:lpstr>  Objetivo 1. Ampliar a cobertura de detecção precoce                   do CCU e do CM. </vt:lpstr>
      <vt:lpstr> Objetivo 1. Ampliar a cobertura de detecção precoce                   do CCU e do CM. </vt:lpstr>
      <vt:lpstr> Objetivo 2. Melhorar a qualidade da detecção                   precoce de CCU e CM na unidade de saúde. </vt:lpstr>
      <vt:lpstr> Objetivo 3. Melhorar a adesão ao Programa de Detecção                    Precoce de CCU e CM das mulheres com exames                    alterados. </vt:lpstr>
      <vt:lpstr>  </vt:lpstr>
      <vt:lpstr> Objetivo 3. Melhorar a adesão ao Programa de Detecção                    Precoce de CCU e CM das mulheres com exames                    alterados. </vt:lpstr>
      <vt:lpstr> Objetivo 3. Melhorar a adesão ao Programa de Detecção                    Precoce de CCU e CM das mulheres com exames                    alterados. </vt:lpstr>
      <vt:lpstr>Objetivo 4. Melhorar o registro das informações </vt:lpstr>
      <vt:lpstr>Objetivo 4. Melhorar o registro das informações </vt:lpstr>
      <vt:lpstr> Objetivo 5. Mapear as mulheres de risco para CCU e                     CM </vt:lpstr>
      <vt:lpstr>Objetivo 6. Promover a saúde </vt:lpstr>
      <vt:lpstr>DISCUSSÃO Importância da intervenção para a equipe</vt:lpstr>
      <vt:lpstr>DISCUSSÃO Importância da intervenção para a comunidade</vt:lpstr>
      <vt:lpstr>DISCUSSÃO  Importância da intervenção para o serviço</vt:lpstr>
      <vt:lpstr>DISCUSSÃO  Incorporação à rotina do serviço</vt:lpstr>
      <vt:lpstr>Reflexão Crítica</vt:lpstr>
      <vt:lpstr>               OBRIGADA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Luisa Tamara Hernandez Branas</dc:creator>
  <cp:lastModifiedBy>Luisa Tamara Hernandez Branas</cp:lastModifiedBy>
  <cp:revision>100</cp:revision>
  <dcterms:created xsi:type="dcterms:W3CDTF">2016-03-21T18:08:24Z</dcterms:created>
  <dcterms:modified xsi:type="dcterms:W3CDTF">2016-03-31T02:24:47Z</dcterms:modified>
</cp:coreProperties>
</file>